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00" r:id="rId2"/>
    <p:sldId id="887" r:id="rId3"/>
    <p:sldId id="833" r:id="rId4"/>
    <p:sldId id="847" r:id="rId5"/>
    <p:sldId id="888" r:id="rId6"/>
    <p:sldId id="890" r:id="rId7"/>
    <p:sldId id="889" r:id="rId8"/>
    <p:sldId id="891" r:id="rId9"/>
    <p:sldId id="892" r:id="rId10"/>
    <p:sldId id="893" r:id="rId11"/>
    <p:sldId id="894" r:id="rId12"/>
    <p:sldId id="896" r:id="rId13"/>
    <p:sldId id="897" r:id="rId14"/>
    <p:sldId id="898" r:id="rId15"/>
    <p:sldId id="899" r:id="rId16"/>
    <p:sldId id="900" r:id="rId17"/>
    <p:sldId id="90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414"/>
    <a:srgbClr val="282F39"/>
    <a:srgbClr val="007A7D"/>
    <a:srgbClr val="CB1B4A"/>
    <a:srgbClr val="074D67"/>
    <a:srgbClr val="42AFB6"/>
    <a:srgbClr val="C2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46" autoAdjust="0"/>
    <p:restoredTop sz="94669" autoAdjust="0"/>
  </p:normalViewPr>
  <p:slideViewPr>
    <p:cSldViewPr snapToGrid="0">
      <p:cViewPr varScale="1">
        <p:scale>
          <a:sx n="103" d="100"/>
          <a:sy n="103" d="100"/>
        </p:scale>
        <p:origin x="13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92-476B-A635-B452264C64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92-476B-A635-B452264C64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992-476B-A635-B452264C647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992-476B-A635-B452264C647B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E9-4FEA-B05A-3ADD80DC85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92-476B-A635-B452264C647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92-476B-A635-B452264C647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992-476B-A635-B452264C647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992-476B-A635-B452264C647B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E9-4FEA-B05A-3ADD80DC85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1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1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9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BBDCC75-D59D-4995-8A87-ABD2C9BA4578}"/>
              </a:ext>
            </a:extLst>
          </p:cNvPr>
          <p:cNvGrpSpPr/>
          <p:nvPr/>
        </p:nvGrpSpPr>
        <p:grpSpPr>
          <a:xfrm>
            <a:off x="426507" y="1"/>
            <a:ext cx="9926659" cy="6858000"/>
            <a:chOff x="4549775" y="1466850"/>
            <a:chExt cx="3092450" cy="3922713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A724F6-CC61-4EAF-B004-6F02D61BF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9775" y="1466850"/>
              <a:ext cx="3092450" cy="3922713"/>
            </a:xfrm>
            <a:custGeom>
              <a:avLst/>
              <a:gdLst>
                <a:gd name="T0" fmla="*/ 1387 w 4410"/>
                <a:gd name="T1" fmla="*/ 2798 h 2798"/>
                <a:gd name="T2" fmla="*/ 2876 w 4410"/>
                <a:gd name="T3" fmla="*/ 2392 h 2798"/>
                <a:gd name="T4" fmla="*/ 3712 w 4410"/>
                <a:gd name="T5" fmla="*/ 1825 h 2798"/>
                <a:gd name="T6" fmla="*/ 2634 w 4410"/>
                <a:gd name="T7" fmla="*/ 1144 h 2798"/>
                <a:gd name="T8" fmla="*/ 3364 w 4410"/>
                <a:gd name="T9" fmla="*/ 921 h 2798"/>
                <a:gd name="T10" fmla="*/ 4107 w 4410"/>
                <a:gd name="T11" fmla="*/ 631 h 2798"/>
                <a:gd name="T12" fmla="*/ 3500 w 4410"/>
                <a:gd name="T13" fmla="*/ 372 h 2798"/>
                <a:gd name="T14" fmla="*/ 3802 w 4410"/>
                <a:gd name="T15" fmla="*/ 184 h 2798"/>
                <a:gd name="T16" fmla="*/ 4410 w 4410"/>
                <a:gd name="T17" fmla="*/ 0 h 2798"/>
                <a:gd name="T18" fmla="*/ 4066 w 4410"/>
                <a:gd name="T19" fmla="*/ 0 h 2798"/>
                <a:gd name="T20" fmla="*/ 2835 w 4410"/>
                <a:gd name="T21" fmla="*/ 306 h 2798"/>
                <a:gd name="T22" fmla="*/ 3594 w 4410"/>
                <a:gd name="T23" fmla="*/ 621 h 2798"/>
                <a:gd name="T24" fmla="*/ 1949 w 4410"/>
                <a:gd name="T25" fmla="*/ 1104 h 2798"/>
                <a:gd name="T26" fmla="*/ 1939 w 4410"/>
                <a:gd name="T27" fmla="*/ 1191 h 2798"/>
                <a:gd name="T28" fmla="*/ 2829 w 4410"/>
                <a:gd name="T29" fmla="*/ 1822 h 2798"/>
                <a:gd name="T30" fmla="*/ 1136 w 4410"/>
                <a:gd name="T31" fmla="*/ 2243 h 2798"/>
                <a:gd name="T32" fmla="*/ 0 w 4410"/>
                <a:gd name="T33" fmla="*/ 2685 h 2798"/>
                <a:gd name="T34" fmla="*/ 0 w 4410"/>
                <a:gd name="T35" fmla="*/ 2798 h 2798"/>
                <a:gd name="T36" fmla="*/ 1387 w 4410"/>
                <a:gd name="T37" fmla="*/ 2798 h 2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410" h="2798">
                  <a:moveTo>
                    <a:pt x="1387" y="2798"/>
                  </a:moveTo>
                  <a:cubicBezTo>
                    <a:pt x="1590" y="2615"/>
                    <a:pt x="2359" y="2534"/>
                    <a:pt x="2876" y="2392"/>
                  </a:cubicBezTo>
                  <a:cubicBezTo>
                    <a:pt x="3505" y="2220"/>
                    <a:pt x="3693" y="2022"/>
                    <a:pt x="3712" y="1825"/>
                  </a:cubicBezTo>
                  <a:cubicBezTo>
                    <a:pt x="3765" y="1299"/>
                    <a:pt x="2623" y="1305"/>
                    <a:pt x="2634" y="1144"/>
                  </a:cubicBezTo>
                  <a:cubicBezTo>
                    <a:pt x="2644" y="1007"/>
                    <a:pt x="3129" y="948"/>
                    <a:pt x="3364" y="921"/>
                  </a:cubicBezTo>
                  <a:cubicBezTo>
                    <a:pt x="3739" y="879"/>
                    <a:pt x="4086" y="784"/>
                    <a:pt x="4107" y="631"/>
                  </a:cubicBezTo>
                  <a:cubicBezTo>
                    <a:pt x="4143" y="377"/>
                    <a:pt x="3608" y="403"/>
                    <a:pt x="3500" y="372"/>
                  </a:cubicBezTo>
                  <a:cubicBezTo>
                    <a:pt x="3181" y="282"/>
                    <a:pt x="3396" y="234"/>
                    <a:pt x="3802" y="184"/>
                  </a:cubicBezTo>
                  <a:cubicBezTo>
                    <a:pt x="4172" y="138"/>
                    <a:pt x="4365" y="106"/>
                    <a:pt x="4410" y="0"/>
                  </a:cubicBezTo>
                  <a:cubicBezTo>
                    <a:pt x="4066" y="0"/>
                    <a:pt x="4066" y="0"/>
                    <a:pt x="4066" y="0"/>
                  </a:cubicBezTo>
                  <a:cubicBezTo>
                    <a:pt x="3945" y="129"/>
                    <a:pt x="2829" y="68"/>
                    <a:pt x="2835" y="306"/>
                  </a:cubicBezTo>
                  <a:cubicBezTo>
                    <a:pt x="2839" y="481"/>
                    <a:pt x="3599" y="506"/>
                    <a:pt x="3594" y="621"/>
                  </a:cubicBezTo>
                  <a:cubicBezTo>
                    <a:pt x="3587" y="771"/>
                    <a:pt x="2144" y="733"/>
                    <a:pt x="1949" y="1104"/>
                  </a:cubicBezTo>
                  <a:cubicBezTo>
                    <a:pt x="1934" y="1133"/>
                    <a:pt x="1938" y="1156"/>
                    <a:pt x="1939" y="1191"/>
                  </a:cubicBezTo>
                  <a:cubicBezTo>
                    <a:pt x="1952" y="1468"/>
                    <a:pt x="2882" y="1583"/>
                    <a:pt x="2829" y="1822"/>
                  </a:cubicBezTo>
                  <a:cubicBezTo>
                    <a:pt x="2783" y="2029"/>
                    <a:pt x="2384" y="1941"/>
                    <a:pt x="1136" y="2243"/>
                  </a:cubicBezTo>
                  <a:cubicBezTo>
                    <a:pt x="939" y="2291"/>
                    <a:pt x="246" y="2452"/>
                    <a:pt x="0" y="2685"/>
                  </a:cubicBezTo>
                  <a:cubicBezTo>
                    <a:pt x="0" y="2798"/>
                    <a:pt x="0" y="2798"/>
                    <a:pt x="0" y="2798"/>
                  </a:cubicBezTo>
                  <a:lnTo>
                    <a:pt x="1387" y="27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987A8BD2-51F0-4E4F-B22A-0FB2D6507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9775" y="1466850"/>
              <a:ext cx="3081338" cy="3763963"/>
            </a:xfrm>
            <a:custGeom>
              <a:avLst/>
              <a:gdLst>
                <a:gd name="T0" fmla="*/ 1387 w 4395"/>
                <a:gd name="T1" fmla="*/ 2685 h 2685"/>
                <a:gd name="T2" fmla="*/ 2876 w 4395"/>
                <a:gd name="T3" fmla="*/ 2292 h 2685"/>
                <a:gd name="T4" fmla="*/ 3712 w 4395"/>
                <a:gd name="T5" fmla="*/ 1742 h 2685"/>
                <a:gd name="T6" fmla="*/ 2634 w 4395"/>
                <a:gd name="T7" fmla="*/ 1082 h 2685"/>
                <a:gd name="T8" fmla="*/ 3364 w 4395"/>
                <a:gd name="T9" fmla="*/ 866 h 2685"/>
                <a:gd name="T10" fmla="*/ 4107 w 4395"/>
                <a:gd name="T11" fmla="*/ 585 h 2685"/>
                <a:gd name="T12" fmla="*/ 3500 w 4395"/>
                <a:gd name="T13" fmla="*/ 334 h 2685"/>
                <a:gd name="T14" fmla="*/ 3802 w 4395"/>
                <a:gd name="T15" fmla="*/ 152 h 2685"/>
                <a:gd name="T16" fmla="*/ 4395 w 4395"/>
                <a:gd name="T17" fmla="*/ 0 h 2685"/>
                <a:gd name="T18" fmla="*/ 4033 w 4395"/>
                <a:gd name="T19" fmla="*/ 0 h 2685"/>
                <a:gd name="T20" fmla="*/ 2840 w 4395"/>
                <a:gd name="T21" fmla="*/ 270 h 2685"/>
                <a:gd name="T22" fmla="*/ 3594 w 4395"/>
                <a:gd name="T23" fmla="*/ 575 h 2685"/>
                <a:gd name="T24" fmla="*/ 1940 w 4395"/>
                <a:gd name="T25" fmla="*/ 1122 h 2685"/>
                <a:gd name="T26" fmla="*/ 2829 w 4395"/>
                <a:gd name="T27" fmla="*/ 1739 h 2685"/>
                <a:gd name="T28" fmla="*/ 1136 w 4395"/>
                <a:gd name="T29" fmla="*/ 2147 h 2685"/>
                <a:gd name="T30" fmla="*/ 0 w 4395"/>
                <a:gd name="T31" fmla="*/ 2685 h 2685"/>
                <a:gd name="T32" fmla="*/ 1387 w 4395"/>
                <a:gd name="T33" fmla="*/ 2685 h 2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95" h="2685">
                  <a:moveTo>
                    <a:pt x="1387" y="2685"/>
                  </a:moveTo>
                  <a:cubicBezTo>
                    <a:pt x="1590" y="2508"/>
                    <a:pt x="2359" y="2429"/>
                    <a:pt x="2876" y="2292"/>
                  </a:cubicBezTo>
                  <a:cubicBezTo>
                    <a:pt x="3505" y="2125"/>
                    <a:pt x="3714" y="1934"/>
                    <a:pt x="3712" y="1742"/>
                  </a:cubicBezTo>
                  <a:cubicBezTo>
                    <a:pt x="3708" y="1359"/>
                    <a:pt x="2623" y="1238"/>
                    <a:pt x="2634" y="1082"/>
                  </a:cubicBezTo>
                  <a:cubicBezTo>
                    <a:pt x="2644" y="949"/>
                    <a:pt x="3129" y="892"/>
                    <a:pt x="3364" y="866"/>
                  </a:cubicBezTo>
                  <a:cubicBezTo>
                    <a:pt x="3739" y="825"/>
                    <a:pt x="4110" y="735"/>
                    <a:pt x="4107" y="585"/>
                  </a:cubicBezTo>
                  <a:cubicBezTo>
                    <a:pt x="4104" y="397"/>
                    <a:pt x="3608" y="364"/>
                    <a:pt x="3500" y="334"/>
                  </a:cubicBezTo>
                  <a:cubicBezTo>
                    <a:pt x="3181" y="247"/>
                    <a:pt x="3396" y="202"/>
                    <a:pt x="3802" y="152"/>
                  </a:cubicBezTo>
                  <a:cubicBezTo>
                    <a:pt x="4266" y="94"/>
                    <a:pt x="4362" y="62"/>
                    <a:pt x="4395" y="0"/>
                  </a:cubicBezTo>
                  <a:cubicBezTo>
                    <a:pt x="4033" y="0"/>
                    <a:pt x="4033" y="0"/>
                    <a:pt x="4033" y="0"/>
                  </a:cubicBezTo>
                  <a:cubicBezTo>
                    <a:pt x="3907" y="77"/>
                    <a:pt x="2921" y="89"/>
                    <a:pt x="2840" y="270"/>
                  </a:cubicBezTo>
                  <a:cubicBezTo>
                    <a:pt x="2773" y="419"/>
                    <a:pt x="3599" y="464"/>
                    <a:pt x="3594" y="575"/>
                  </a:cubicBezTo>
                  <a:cubicBezTo>
                    <a:pt x="3585" y="751"/>
                    <a:pt x="2014" y="702"/>
                    <a:pt x="1940" y="1122"/>
                  </a:cubicBezTo>
                  <a:cubicBezTo>
                    <a:pt x="1893" y="1387"/>
                    <a:pt x="2882" y="1508"/>
                    <a:pt x="2829" y="1739"/>
                  </a:cubicBezTo>
                  <a:cubicBezTo>
                    <a:pt x="2783" y="1940"/>
                    <a:pt x="2384" y="1854"/>
                    <a:pt x="1136" y="2147"/>
                  </a:cubicBezTo>
                  <a:cubicBezTo>
                    <a:pt x="907" y="2200"/>
                    <a:pt x="169" y="2442"/>
                    <a:pt x="0" y="2685"/>
                  </a:cubicBezTo>
                  <a:lnTo>
                    <a:pt x="1387" y="268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65A7007-B6F4-40B9-882E-39A363A27E31}"/>
              </a:ext>
            </a:extLst>
          </p:cNvPr>
          <p:cNvSpPr txBox="1"/>
          <p:nvPr/>
        </p:nvSpPr>
        <p:spPr>
          <a:xfrm>
            <a:off x="553182" y="347455"/>
            <a:ext cx="65418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Web Programlama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D51FE4-1BE9-4725-8C5E-D585E86C49EB}"/>
              </a:ext>
            </a:extLst>
          </p:cNvPr>
          <p:cNvGrpSpPr/>
          <p:nvPr/>
        </p:nvGrpSpPr>
        <p:grpSpPr>
          <a:xfrm>
            <a:off x="1916621" y="3860754"/>
            <a:ext cx="1462984" cy="2261827"/>
            <a:chOff x="7478257" y="2193205"/>
            <a:chExt cx="452893" cy="700189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C61A92C-7461-488B-B685-D8503D3CD944}"/>
                </a:ext>
              </a:extLst>
            </p:cNvPr>
            <p:cNvSpPr/>
            <p:nvPr/>
          </p:nvSpPr>
          <p:spPr>
            <a:xfrm>
              <a:off x="7478257" y="2786413"/>
              <a:ext cx="452893" cy="106981"/>
            </a:xfrm>
            <a:prstGeom prst="ellipse">
              <a:avLst/>
            </a:prstGeom>
            <a:solidFill>
              <a:schemeClr val="tx2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EAFE7348-1270-48F4-B06C-3337B907A1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8257" y="2193205"/>
              <a:ext cx="452893" cy="646699"/>
            </a:xfrm>
            <a:custGeom>
              <a:avLst/>
              <a:gdLst>
                <a:gd name="T0" fmla="*/ 214 w 221"/>
                <a:gd name="T1" fmla="*/ 77 h 315"/>
                <a:gd name="T2" fmla="*/ 164 w 221"/>
                <a:gd name="T3" fmla="*/ 14 h 315"/>
                <a:gd name="T4" fmla="*/ 110 w 221"/>
                <a:gd name="T5" fmla="*/ 0 h 315"/>
                <a:gd name="T6" fmla="*/ 110 w 221"/>
                <a:gd name="T7" fmla="*/ 0 h 315"/>
                <a:gd name="T8" fmla="*/ 56 w 221"/>
                <a:gd name="T9" fmla="*/ 14 h 315"/>
                <a:gd name="T10" fmla="*/ 6 w 221"/>
                <a:gd name="T11" fmla="*/ 77 h 315"/>
                <a:gd name="T12" fmla="*/ 5 w 221"/>
                <a:gd name="T13" fmla="*/ 132 h 315"/>
                <a:gd name="T14" fmla="*/ 40 w 221"/>
                <a:gd name="T15" fmla="*/ 208 h 315"/>
                <a:gd name="T16" fmla="*/ 94 w 221"/>
                <a:gd name="T17" fmla="*/ 292 h 315"/>
                <a:gd name="T18" fmla="*/ 110 w 221"/>
                <a:gd name="T19" fmla="*/ 315 h 315"/>
                <a:gd name="T20" fmla="*/ 110 w 221"/>
                <a:gd name="T21" fmla="*/ 315 h 315"/>
                <a:gd name="T22" fmla="*/ 126 w 221"/>
                <a:gd name="T23" fmla="*/ 292 h 315"/>
                <a:gd name="T24" fmla="*/ 180 w 221"/>
                <a:gd name="T25" fmla="*/ 208 h 315"/>
                <a:gd name="T26" fmla="*/ 215 w 221"/>
                <a:gd name="T27" fmla="*/ 132 h 315"/>
                <a:gd name="T28" fmla="*/ 214 w 221"/>
                <a:gd name="T29" fmla="*/ 77 h 315"/>
                <a:gd name="T30" fmla="*/ 110 w 221"/>
                <a:gd name="T31" fmla="*/ 174 h 315"/>
                <a:gd name="T32" fmla="*/ 110 w 221"/>
                <a:gd name="T33" fmla="*/ 174 h 315"/>
                <a:gd name="T34" fmla="*/ 110 w 221"/>
                <a:gd name="T35" fmla="*/ 174 h 315"/>
                <a:gd name="T36" fmla="*/ 44 w 221"/>
                <a:gd name="T37" fmla="*/ 108 h 315"/>
                <a:gd name="T38" fmla="*/ 110 w 221"/>
                <a:gd name="T39" fmla="*/ 42 h 315"/>
                <a:gd name="T40" fmla="*/ 110 w 221"/>
                <a:gd name="T41" fmla="*/ 42 h 315"/>
                <a:gd name="T42" fmla="*/ 110 w 221"/>
                <a:gd name="T43" fmla="*/ 42 h 315"/>
                <a:gd name="T44" fmla="*/ 176 w 221"/>
                <a:gd name="T45" fmla="*/ 108 h 315"/>
                <a:gd name="T46" fmla="*/ 110 w 221"/>
                <a:gd name="T47" fmla="*/ 17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1" h="315">
                  <a:moveTo>
                    <a:pt x="214" y="77"/>
                  </a:moveTo>
                  <a:cubicBezTo>
                    <a:pt x="206" y="50"/>
                    <a:pt x="189" y="29"/>
                    <a:pt x="164" y="14"/>
                  </a:cubicBezTo>
                  <a:cubicBezTo>
                    <a:pt x="147" y="4"/>
                    <a:pt x="129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1" y="0"/>
                    <a:pt x="73" y="4"/>
                    <a:pt x="56" y="14"/>
                  </a:cubicBezTo>
                  <a:cubicBezTo>
                    <a:pt x="31" y="29"/>
                    <a:pt x="15" y="50"/>
                    <a:pt x="6" y="77"/>
                  </a:cubicBezTo>
                  <a:cubicBezTo>
                    <a:pt x="1" y="95"/>
                    <a:pt x="0" y="114"/>
                    <a:pt x="5" y="132"/>
                  </a:cubicBezTo>
                  <a:cubicBezTo>
                    <a:pt x="13" y="159"/>
                    <a:pt x="26" y="184"/>
                    <a:pt x="40" y="208"/>
                  </a:cubicBezTo>
                  <a:cubicBezTo>
                    <a:pt x="58" y="237"/>
                    <a:pt x="76" y="264"/>
                    <a:pt x="94" y="292"/>
                  </a:cubicBezTo>
                  <a:cubicBezTo>
                    <a:pt x="99" y="300"/>
                    <a:pt x="104" y="307"/>
                    <a:pt x="110" y="315"/>
                  </a:cubicBezTo>
                  <a:cubicBezTo>
                    <a:pt x="110" y="315"/>
                    <a:pt x="110" y="315"/>
                    <a:pt x="110" y="315"/>
                  </a:cubicBezTo>
                  <a:cubicBezTo>
                    <a:pt x="116" y="307"/>
                    <a:pt x="121" y="300"/>
                    <a:pt x="126" y="292"/>
                  </a:cubicBezTo>
                  <a:cubicBezTo>
                    <a:pt x="144" y="264"/>
                    <a:pt x="163" y="237"/>
                    <a:pt x="180" y="208"/>
                  </a:cubicBezTo>
                  <a:cubicBezTo>
                    <a:pt x="194" y="184"/>
                    <a:pt x="207" y="159"/>
                    <a:pt x="215" y="132"/>
                  </a:cubicBezTo>
                  <a:cubicBezTo>
                    <a:pt x="221" y="114"/>
                    <a:pt x="220" y="95"/>
                    <a:pt x="214" y="77"/>
                  </a:cubicBezTo>
                  <a:close/>
                  <a:moveTo>
                    <a:pt x="110" y="174"/>
                  </a:moveTo>
                  <a:cubicBezTo>
                    <a:pt x="110" y="174"/>
                    <a:pt x="110" y="174"/>
                    <a:pt x="110" y="174"/>
                  </a:cubicBezTo>
                  <a:cubicBezTo>
                    <a:pt x="110" y="174"/>
                    <a:pt x="110" y="174"/>
                    <a:pt x="110" y="174"/>
                  </a:cubicBezTo>
                  <a:cubicBezTo>
                    <a:pt x="74" y="174"/>
                    <a:pt x="44" y="145"/>
                    <a:pt x="44" y="108"/>
                  </a:cubicBezTo>
                  <a:cubicBezTo>
                    <a:pt x="44" y="72"/>
                    <a:pt x="74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47" y="42"/>
                    <a:pt x="176" y="72"/>
                    <a:pt x="176" y="108"/>
                  </a:cubicBezTo>
                  <a:cubicBezTo>
                    <a:pt x="176" y="145"/>
                    <a:pt x="147" y="174"/>
                    <a:pt x="110" y="1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43ABD47-F9C4-4180-B251-BA5EA328BD7A}"/>
              </a:ext>
            </a:extLst>
          </p:cNvPr>
          <p:cNvGrpSpPr/>
          <p:nvPr/>
        </p:nvGrpSpPr>
        <p:grpSpPr>
          <a:xfrm>
            <a:off x="107950" y="67734"/>
            <a:ext cx="10839450" cy="6701366"/>
            <a:chOff x="2943225" y="38100"/>
            <a:chExt cx="6305550" cy="6818313"/>
          </a:xfrm>
          <a:solidFill>
            <a:schemeClr val="bg2">
              <a:lumMod val="50000"/>
            </a:schemeClr>
          </a:solidFill>
        </p:grpSpPr>
        <p:sp>
          <p:nvSpPr>
            <p:cNvPr id="103" name="Freeform 86">
              <a:extLst>
                <a:ext uri="{FF2B5EF4-FFF2-40B4-BE49-F238E27FC236}">
                  <a16:creationId xmlns:a16="http://schemas.microsoft.com/office/drawing/2014/main" id="{80F0C35D-6EE0-4A50-A875-08A1FCAEB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225" y="6856413"/>
              <a:ext cx="6305550" cy="0"/>
            </a:xfrm>
            <a:custGeom>
              <a:avLst/>
              <a:gdLst>
                <a:gd name="T0" fmla="*/ 0 w 15350"/>
                <a:gd name="T1" fmla="*/ 15350 w 1535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0" t="0" r="r" b="b"/>
              <a:pathLst>
                <a:path w="15350">
                  <a:moveTo>
                    <a:pt x="0" y="0"/>
                  </a:moveTo>
                  <a:cubicBezTo>
                    <a:pt x="5120" y="0"/>
                    <a:pt x="10235" y="0"/>
                    <a:pt x="1535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4" name="Freeform 89">
              <a:extLst>
                <a:ext uri="{FF2B5EF4-FFF2-40B4-BE49-F238E27FC236}">
                  <a16:creationId xmlns:a16="http://schemas.microsoft.com/office/drawing/2014/main" id="{A154FF12-18DB-454D-AEBB-AEE97A349C8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0325" y="5073650"/>
              <a:ext cx="330200" cy="195263"/>
            </a:xfrm>
            <a:custGeom>
              <a:avLst/>
              <a:gdLst>
                <a:gd name="T0" fmla="*/ 15 w 803"/>
                <a:gd name="T1" fmla="*/ 238 h 238"/>
                <a:gd name="T2" fmla="*/ 0 w 803"/>
                <a:gd name="T3" fmla="*/ 176 h 238"/>
                <a:gd name="T4" fmla="*/ 789 w 803"/>
                <a:gd name="T5" fmla="*/ 0 h 238"/>
                <a:gd name="T6" fmla="*/ 803 w 803"/>
                <a:gd name="T7" fmla="*/ 56 h 238"/>
                <a:gd name="T8" fmla="*/ 15 w 803"/>
                <a:gd name="T9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3" h="238">
                  <a:moveTo>
                    <a:pt x="15" y="238"/>
                  </a:moveTo>
                  <a:cubicBezTo>
                    <a:pt x="10" y="218"/>
                    <a:pt x="5" y="199"/>
                    <a:pt x="0" y="176"/>
                  </a:cubicBezTo>
                  <a:cubicBezTo>
                    <a:pt x="264" y="117"/>
                    <a:pt x="525" y="59"/>
                    <a:pt x="789" y="0"/>
                  </a:cubicBezTo>
                  <a:cubicBezTo>
                    <a:pt x="795" y="22"/>
                    <a:pt x="799" y="40"/>
                    <a:pt x="803" y="56"/>
                  </a:cubicBezTo>
                  <a:cubicBezTo>
                    <a:pt x="769" y="77"/>
                    <a:pt x="175" y="214"/>
                    <a:pt x="15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5" name="Freeform 90">
              <a:extLst>
                <a:ext uri="{FF2B5EF4-FFF2-40B4-BE49-F238E27FC236}">
                  <a16:creationId xmlns:a16="http://schemas.microsoft.com/office/drawing/2014/main" id="{34BE5A1F-E8DD-4233-81A0-9CD1CD1228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8350" y="5321300"/>
              <a:ext cx="330200" cy="184150"/>
            </a:xfrm>
            <a:custGeom>
              <a:avLst/>
              <a:gdLst>
                <a:gd name="T0" fmla="*/ 792 w 804"/>
                <a:gd name="T1" fmla="*/ 4 h 224"/>
                <a:gd name="T2" fmla="*/ 804 w 804"/>
                <a:gd name="T3" fmla="*/ 61 h 224"/>
                <a:gd name="T4" fmla="*/ 13 w 804"/>
                <a:gd name="T5" fmla="*/ 224 h 224"/>
                <a:gd name="T6" fmla="*/ 2 w 804"/>
                <a:gd name="T7" fmla="*/ 184 h 224"/>
                <a:gd name="T8" fmla="*/ 0 w 804"/>
                <a:gd name="T9" fmla="*/ 166 h 224"/>
                <a:gd name="T10" fmla="*/ 792 w 804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4" h="224">
                  <a:moveTo>
                    <a:pt x="792" y="4"/>
                  </a:moveTo>
                  <a:cubicBezTo>
                    <a:pt x="795" y="20"/>
                    <a:pt x="799" y="38"/>
                    <a:pt x="804" y="61"/>
                  </a:cubicBezTo>
                  <a:cubicBezTo>
                    <a:pt x="539" y="118"/>
                    <a:pt x="277" y="171"/>
                    <a:pt x="13" y="224"/>
                  </a:cubicBezTo>
                  <a:cubicBezTo>
                    <a:pt x="8" y="207"/>
                    <a:pt x="4" y="196"/>
                    <a:pt x="2" y="184"/>
                  </a:cubicBezTo>
                  <a:cubicBezTo>
                    <a:pt x="0" y="178"/>
                    <a:pt x="1" y="171"/>
                    <a:pt x="0" y="166"/>
                  </a:cubicBezTo>
                  <a:cubicBezTo>
                    <a:pt x="32" y="149"/>
                    <a:pt x="757" y="0"/>
                    <a:pt x="79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6" name="Freeform 91">
              <a:extLst>
                <a:ext uri="{FF2B5EF4-FFF2-40B4-BE49-F238E27FC236}">
                  <a16:creationId xmlns:a16="http://schemas.microsoft.com/office/drawing/2014/main" id="{BCA7B6DD-0A17-41FC-AD03-599FCDDF3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6375" y="5554663"/>
              <a:ext cx="331788" cy="204788"/>
            </a:xfrm>
            <a:custGeom>
              <a:avLst/>
              <a:gdLst>
                <a:gd name="T0" fmla="*/ 781 w 807"/>
                <a:gd name="T1" fmla="*/ 0 h 250"/>
                <a:gd name="T2" fmla="*/ 790 w 807"/>
                <a:gd name="T3" fmla="*/ 12 h 250"/>
                <a:gd name="T4" fmla="*/ 758 w 807"/>
                <a:gd name="T5" fmla="*/ 75 h 250"/>
                <a:gd name="T6" fmla="*/ 56 w 807"/>
                <a:gd name="T7" fmla="*/ 244 h 250"/>
                <a:gd name="T8" fmla="*/ 17 w 807"/>
                <a:gd name="T9" fmla="*/ 250 h 250"/>
                <a:gd name="T10" fmla="*/ 0 w 807"/>
                <a:gd name="T11" fmla="*/ 189 h 250"/>
                <a:gd name="T12" fmla="*/ 781 w 807"/>
                <a:gd name="T13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7" h="250">
                  <a:moveTo>
                    <a:pt x="781" y="0"/>
                  </a:moveTo>
                  <a:cubicBezTo>
                    <a:pt x="787" y="8"/>
                    <a:pt x="789" y="10"/>
                    <a:pt x="790" y="12"/>
                  </a:cubicBezTo>
                  <a:cubicBezTo>
                    <a:pt x="807" y="59"/>
                    <a:pt x="805" y="63"/>
                    <a:pt x="758" y="75"/>
                  </a:cubicBezTo>
                  <a:cubicBezTo>
                    <a:pt x="524" y="131"/>
                    <a:pt x="290" y="188"/>
                    <a:pt x="56" y="244"/>
                  </a:cubicBezTo>
                  <a:cubicBezTo>
                    <a:pt x="44" y="247"/>
                    <a:pt x="33" y="248"/>
                    <a:pt x="17" y="250"/>
                  </a:cubicBezTo>
                  <a:cubicBezTo>
                    <a:pt x="11" y="231"/>
                    <a:pt x="6" y="212"/>
                    <a:pt x="0" y="189"/>
                  </a:cubicBezTo>
                  <a:cubicBezTo>
                    <a:pt x="261" y="120"/>
                    <a:pt x="521" y="58"/>
                    <a:pt x="78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7" name="Freeform 92">
              <a:extLst>
                <a:ext uri="{FF2B5EF4-FFF2-40B4-BE49-F238E27FC236}">
                  <a16:creationId xmlns:a16="http://schemas.microsoft.com/office/drawing/2014/main" id="{87492318-48DD-4AF8-B833-3865E380F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9125" y="4754563"/>
              <a:ext cx="323850" cy="255588"/>
            </a:xfrm>
            <a:custGeom>
              <a:avLst/>
              <a:gdLst>
                <a:gd name="T0" fmla="*/ 765 w 790"/>
                <a:gd name="T1" fmla="*/ 0 h 311"/>
                <a:gd name="T2" fmla="*/ 790 w 790"/>
                <a:gd name="T3" fmla="*/ 58 h 311"/>
                <a:gd name="T4" fmla="*/ 749 w 790"/>
                <a:gd name="T5" fmla="*/ 78 h 311"/>
                <a:gd name="T6" fmla="*/ 200 w 790"/>
                <a:gd name="T7" fmla="*/ 261 h 311"/>
                <a:gd name="T8" fmla="*/ 19 w 790"/>
                <a:gd name="T9" fmla="*/ 311 h 311"/>
                <a:gd name="T10" fmla="*/ 0 w 790"/>
                <a:gd name="T11" fmla="*/ 246 h 311"/>
                <a:gd name="T12" fmla="*/ 765 w 790"/>
                <a:gd name="T13" fmla="*/ 0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0" h="311">
                  <a:moveTo>
                    <a:pt x="765" y="0"/>
                  </a:moveTo>
                  <a:cubicBezTo>
                    <a:pt x="774" y="21"/>
                    <a:pt x="781" y="38"/>
                    <a:pt x="790" y="58"/>
                  </a:cubicBezTo>
                  <a:cubicBezTo>
                    <a:pt x="775" y="66"/>
                    <a:pt x="762" y="73"/>
                    <a:pt x="749" y="78"/>
                  </a:cubicBezTo>
                  <a:cubicBezTo>
                    <a:pt x="570" y="151"/>
                    <a:pt x="386" y="208"/>
                    <a:pt x="200" y="261"/>
                  </a:cubicBezTo>
                  <a:cubicBezTo>
                    <a:pt x="142" y="277"/>
                    <a:pt x="83" y="293"/>
                    <a:pt x="19" y="311"/>
                  </a:cubicBezTo>
                  <a:cubicBezTo>
                    <a:pt x="12" y="289"/>
                    <a:pt x="7" y="270"/>
                    <a:pt x="0" y="246"/>
                  </a:cubicBezTo>
                  <a:cubicBezTo>
                    <a:pt x="260" y="175"/>
                    <a:pt x="515" y="103"/>
                    <a:pt x="76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8" name="Freeform 93">
              <a:extLst>
                <a:ext uri="{FF2B5EF4-FFF2-40B4-BE49-F238E27FC236}">
                  <a16:creationId xmlns:a16="http://schemas.microsoft.com/office/drawing/2014/main" id="{3E4C61FA-3624-4BF4-B4F7-72E3C2B3F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5513" y="5840413"/>
              <a:ext cx="323850" cy="257175"/>
            </a:xfrm>
            <a:custGeom>
              <a:avLst/>
              <a:gdLst>
                <a:gd name="T0" fmla="*/ 22 w 787"/>
                <a:gd name="T1" fmla="*/ 314 h 314"/>
                <a:gd name="T2" fmla="*/ 0 w 787"/>
                <a:gd name="T3" fmla="*/ 257 h 314"/>
                <a:gd name="T4" fmla="*/ 770 w 787"/>
                <a:gd name="T5" fmla="*/ 0 h 314"/>
                <a:gd name="T6" fmla="*/ 787 w 787"/>
                <a:gd name="T7" fmla="*/ 59 h 314"/>
                <a:gd name="T8" fmla="*/ 22 w 787"/>
                <a:gd name="T9" fmla="*/ 314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7" h="314">
                  <a:moveTo>
                    <a:pt x="22" y="314"/>
                  </a:moveTo>
                  <a:cubicBezTo>
                    <a:pt x="15" y="295"/>
                    <a:pt x="8" y="278"/>
                    <a:pt x="0" y="257"/>
                  </a:cubicBezTo>
                  <a:cubicBezTo>
                    <a:pt x="254" y="159"/>
                    <a:pt x="509" y="76"/>
                    <a:pt x="770" y="0"/>
                  </a:cubicBezTo>
                  <a:cubicBezTo>
                    <a:pt x="777" y="23"/>
                    <a:pt x="782" y="41"/>
                    <a:pt x="787" y="59"/>
                  </a:cubicBezTo>
                  <a:cubicBezTo>
                    <a:pt x="531" y="145"/>
                    <a:pt x="279" y="229"/>
                    <a:pt x="22" y="3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Freeform 94">
              <a:extLst>
                <a:ext uri="{FF2B5EF4-FFF2-40B4-BE49-F238E27FC236}">
                  <a16:creationId xmlns:a16="http://schemas.microsoft.com/office/drawing/2014/main" id="{CBEE9D19-28B6-4CD6-9909-7305972BE688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8400" y="2874963"/>
              <a:ext cx="130175" cy="155575"/>
            </a:xfrm>
            <a:custGeom>
              <a:avLst/>
              <a:gdLst>
                <a:gd name="T0" fmla="*/ 23 w 316"/>
                <a:gd name="T1" fmla="*/ 0 h 190"/>
                <a:gd name="T2" fmla="*/ 316 w 316"/>
                <a:gd name="T3" fmla="*/ 147 h 190"/>
                <a:gd name="T4" fmla="*/ 296 w 316"/>
                <a:gd name="T5" fmla="*/ 190 h 190"/>
                <a:gd name="T6" fmla="*/ 0 w 316"/>
                <a:gd name="T7" fmla="*/ 40 h 190"/>
                <a:gd name="T8" fmla="*/ 23 w 316"/>
                <a:gd name="T9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90">
                  <a:moveTo>
                    <a:pt x="23" y="0"/>
                  </a:moveTo>
                  <a:cubicBezTo>
                    <a:pt x="124" y="50"/>
                    <a:pt x="218" y="98"/>
                    <a:pt x="316" y="147"/>
                  </a:cubicBezTo>
                  <a:cubicBezTo>
                    <a:pt x="309" y="161"/>
                    <a:pt x="303" y="173"/>
                    <a:pt x="296" y="190"/>
                  </a:cubicBezTo>
                  <a:cubicBezTo>
                    <a:pt x="194" y="145"/>
                    <a:pt x="96" y="99"/>
                    <a:pt x="0" y="40"/>
                  </a:cubicBezTo>
                  <a:cubicBezTo>
                    <a:pt x="8" y="26"/>
                    <a:pt x="15" y="1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0" name="Freeform 95">
              <a:extLst>
                <a:ext uri="{FF2B5EF4-FFF2-40B4-BE49-F238E27FC236}">
                  <a16:creationId xmlns:a16="http://schemas.microsoft.com/office/drawing/2014/main" id="{9E74DF55-1E3F-49BA-BDE4-50AC898FE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425" y="3732213"/>
              <a:ext cx="128588" cy="165100"/>
            </a:xfrm>
            <a:custGeom>
              <a:avLst/>
              <a:gdLst>
                <a:gd name="T0" fmla="*/ 0 w 312"/>
                <a:gd name="T1" fmla="*/ 42 h 202"/>
                <a:gd name="T2" fmla="*/ 22 w 312"/>
                <a:gd name="T3" fmla="*/ 0 h 202"/>
                <a:gd name="T4" fmla="*/ 312 w 312"/>
                <a:gd name="T5" fmla="*/ 160 h 202"/>
                <a:gd name="T6" fmla="*/ 286 w 312"/>
                <a:gd name="T7" fmla="*/ 202 h 202"/>
                <a:gd name="T8" fmla="*/ 0 w 312"/>
                <a:gd name="T9" fmla="*/ 4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202">
                  <a:moveTo>
                    <a:pt x="0" y="42"/>
                  </a:moveTo>
                  <a:cubicBezTo>
                    <a:pt x="8" y="27"/>
                    <a:pt x="14" y="16"/>
                    <a:pt x="22" y="0"/>
                  </a:cubicBezTo>
                  <a:cubicBezTo>
                    <a:pt x="122" y="48"/>
                    <a:pt x="215" y="103"/>
                    <a:pt x="312" y="160"/>
                  </a:cubicBezTo>
                  <a:cubicBezTo>
                    <a:pt x="302" y="175"/>
                    <a:pt x="295" y="187"/>
                    <a:pt x="286" y="202"/>
                  </a:cubicBezTo>
                  <a:cubicBezTo>
                    <a:pt x="190" y="148"/>
                    <a:pt x="97" y="97"/>
                    <a:pt x="0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1" name="Freeform 96">
              <a:extLst>
                <a:ext uri="{FF2B5EF4-FFF2-40B4-BE49-F238E27FC236}">
                  <a16:creationId xmlns:a16="http://schemas.microsoft.com/office/drawing/2014/main" id="{53F9CBA2-34C2-410F-925E-A060AE8DB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1000" y="3297238"/>
              <a:ext cx="133350" cy="142875"/>
            </a:xfrm>
            <a:custGeom>
              <a:avLst/>
              <a:gdLst>
                <a:gd name="T0" fmla="*/ 322 w 322"/>
                <a:gd name="T1" fmla="*/ 127 h 174"/>
                <a:gd name="T2" fmla="*/ 304 w 322"/>
                <a:gd name="T3" fmla="*/ 174 h 174"/>
                <a:gd name="T4" fmla="*/ 0 w 322"/>
                <a:gd name="T5" fmla="*/ 47 h 174"/>
                <a:gd name="T6" fmla="*/ 19 w 322"/>
                <a:gd name="T7" fmla="*/ 0 h 174"/>
                <a:gd name="T8" fmla="*/ 322 w 322"/>
                <a:gd name="T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2" h="174">
                  <a:moveTo>
                    <a:pt x="322" y="127"/>
                  </a:moveTo>
                  <a:cubicBezTo>
                    <a:pt x="316" y="143"/>
                    <a:pt x="311" y="156"/>
                    <a:pt x="304" y="174"/>
                  </a:cubicBezTo>
                  <a:cubicBezTo>
                    <a:pt x="201" y="131"/>
                    <a:pt x="103" y="90"/>
                    <a:pt x="0" y="47"/>
                  </a:cubicBezTo>
                  <a:cubicBezTo>
                    <a:pt x="7" y="31"/>
                    <a:pt x="12" y="18"/>
                    <a:pt x="19" y="0"/>
                  </a:cubicBezTo>
                  <a:cubicBezTo>
                    <a:pt x="121" y="42"/>
                    <a:pt x="220" y="84"/>
                    <a:pt x="322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Freeform 97">
              <a:extLst>
                <a:ext uri="{FF2B5EF4-FFF2-40B4-BE49-F238E27FC236}">
                  <a16:creationId xmlns:a16="http://schemas.microsoft.com/office/drawing/2014/main" id="{01C3D2E1-6D32-4DB4-A7AB-A72B7A647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8113" y="3095625"/>
              <a:ext cx="133350" cy="142875"/>
            </a:xfrm>
            <a:custGeom>
              <a:avLst/>
              <a:gdLst>
                <a:gd name="T0" fmla="*/ 0 w 323"/>
                <a:gd name="T1" fmla="*/ 47 h 174"/>
                <a:gd name="T2" fmla="*/ 20 w 323"/>
                <a:gd name="T3" fmla="*/ 0 h 174"/>
                <a:gd name="T4" fmla="*/ 323 w 323"/>
                <a:gd name="T5" fmla="*/ 126 h 174"/>
                <a:gd name="T6" fmla="*/ 305 w 323"/>
                <a:gd name="T7" fmla="*/ 174 h 174"/>
                <a:gd name="T8" fmla="*/ 0 w 323"/>
                <a:gd name="T9" fmla="*/ 4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174">
                  <a:moveTo>
                    <a:pt x="0" y="47"/>
                  </a:moveTo>
                  <a:cubicBezTo>
                    <a:pt x="8" y="29"/>
                    <a:pt x="13" y="17"/>
                    <a:pt x="20" y="0"/>
                  </a:cubicBezTo>
                  <a:cubicBezTo>
                    <a:pt x="121" y="42"/>
                    <a:pt x="219" y="83"/>
                    <a:pt x="323" y="126"/>
                  </a:cubicBezTo>
                  <a:cubicBezTo>
                    <a:pt x="317" y="142"/>
                    <a:pt x="311" y="156"/>
                    <a:pt x="305" y="174"/>
                  </a:cubicBezTo>
                  <a:cubicBezTo>
                    <a:pt x="202" y="131"/>
                    <a:pt x="104" y="90"/>
                    <a:pt x="0" y="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3" name="Freeform 98">
              <a:extLst>
                <a:ext uri="{FF2B5EF4-FFF2-40B4-BE49-F238E27FC236}">
                  <a16:creationId xmlns:a16="http://schemas.microsoft.com/office/drawing/2014/main" id="{55879D9A-D6DB-450A-8AA6-FE49F80D0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9975" y="4445000"/>
              <a:ext cx="120650" cy="185738"/>
            </a:xfrm>
            <a:custGeom>
              <a:avLst/>
              <a:gdLst>
                <a:gd name="T0" fmla="*/ 19 w 291"/>
                <a:gd name="T1" fmla="*/ 226 h 226"/>
                <a:gd name="T2" fmla="*/ 6 w 291"/>
                <a:gd name="T3" fmla="*/ 204 h 226"/>
                <a:gd name="T4" fmla="*/ 0 w 291"/>
                <a:gd name="T5" fmla="*/ 180 h 226"/>
                <a:gd name="T6" fmla="*/ 251 w 291"/>
                <a:gd name="T7" fmla="*/ 0 h 226"/>
                <a:gd name="T8" fmla="*/ 291 w 291"/>
                <a:gd name="T9" fmla="*/ 28 h 226"/>
                <a:gd name="T10" fmla="*/ 19 w 291"/>
                <a:gd name="T11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1" h="226">
                  <a:moveTo>
                    <a:pt x="19" y="226"/>
                  </a:moveTo>
                  <a:cubicBezTo>
                    <a:pt x="13" y="215"/>
                    <a:pt x="8" y="210"/>
                    <a:pt x="6" y="204"/>
                  </a:cubicBezTo>
                  <a:cubicBezTo>
                    <a:pt x="3" y="198"/>
                    <a:pt x="2" y="192"/>
                    <a:pt x="0" y="180"/>
                  </a:cubicBezTo>
                  <a:cubicBezTo>
                    <a:pt x="91" y="134"/>
                    <a:pt x="182" y="84"/>
                    <a:pt x="251" y="0"/>
                  </a:cubicBezTo>
                  <a:cubicBezTo>
                    <a:pt x="264" y="9"/>
                    <a:pt x="276" y="17"/>
                    <a:pt x="291" y="28"/>
                  </a:cubicBezTo>
                  <a:cubicBezTo>
                    <a:pt x="219" y="122"/>
                    <a:pt x="123" y="176"/>
                    <a:pt x="19" y="2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4" name="Freeform 99">
              <a:extLst>
                <a:ext uri="{FF2B5EF4-FFF2-40B4-BE49-F238E27FC236}">
                  <a16:creationId xmlns:a16="http://schemas.microsoft.com/office/drawing/2014/main" id="{E85B5991-2F06-45AC-BCEA-03B99A5EAC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3888" y="3505200"/>
              <a:ext cx="131763" cy="149225"/>
            </a:xfrm>
            <a:custGeom>
              <a:avLst/>
              <a:gdLst>
                <a:gd name="T0" fmla="*/ 0 w 320"/>
                <a:gd name="T1" fmla="*/ 45 h 181"/>
                <a:gd name="T2" fmla="*/ 11 w 320"/>
                <a:gd name="T3" fmla="*/ 16 h 181"/>
                <a:gd name="T4" fmla="*/ 24 w 320"/>
                <a:gd name="T5" fmla="*/ 0 h 181"/>
                <a:gd name="T6" fmla="*/ 320 w 320"/>
                <a:gd name="T7" fmla="*/ 135 h 181"/>
                <a:gd name="T8" fmla="*/ 298 w 320"/>
                <a:gd name="T9" fmla="*/ 181 h 181"/>
                <a:gd name="T10" fmla="*/ 0 w 320"/>
                <a:gd name="T11" fmla="*/ 4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0" h="181">
                  <a:moveTo>
                    <a:pt x="0" y="45"/>
                  </a:moveTo>
                  <a:cubicBezTo>
                    <a:pt x="5" y="31"/>
                    <a:pt x="7" y="23"/>
                    <a:pt x="11" y="16"/>
                  </a:cubicBezTo>
                  <a:cubicBezTo>
                    <a:pt x="13" y="12"/>
                    <a:pt x="17" y="8"/>
                    <a:pt x="24" y="0"/>
                  </a:cubicBezTo>
                  <a:cubicBezTo>
                    <a:pt x="121" y="44"/>
                    <a:pt x="218" y="89"/>
                    <a:pt x="320" y="135"/>
                  </a:cubicBezTo>
                  <a:cubicBezTo>
                    <a:pt x="312" y="152"/>
                    <a:pt x="306" y="164"/>
                    <a:pt x="298" y="181"/>
                  </a:cubicBezTo>
                  <a:cubicBezTo>
                    <a:pt x="198" y="135"/>
                    <a:pt x="101" y="91"/>
                    <a:pt x="0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Freeform 100">
              <a:extLst>
                <a:ext uri="{FF2B5EF4-FFF2-40B4-BE49-F238E27FC236}">
                  <a16:creationId xmlns:a16="http://schemas.microsoft.com/office/drawing/2014/main" id="{001DDCAA-C90E-485B-B7C4-1CD7AE42D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2675" y="4010025"/>
              <a:ext cx="107950" cy="217488"/>
            </a:xfrm>
            <a:custGeom>
              <a:avLst/>
              <a:gdLst>
                <a:gd name="T0" fmla="*/ 0 w 262"/>
                <a:gd name="T1" fmla="*/ 37 h 266"/>
                <a:gd name="T2" fmla="*/ 32 w 262"/>
                <a:gd name="T3" fmla="*/ 0 h 266"/>
                <a:gd name="T4" fmla="*/ 262 w 262"/>
                <a:gd name="T5" fmla="*/ 238 h 266"/>
                <a:gd name="T6" fmla="*/ 242 w 262"/>
                <a:gd name="T7" fmla="*/ 256 h 266"/>
                <a:gd name="T8" fmla="*/ 221 w 262"/>
                <a:gd name="T9" fmla="*/ 266 h 266"/>
                <a:gd name="T10" fmla="*/ 0 w 262"/>
                <a:gd name="T11" fmla="*/ 3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2" h="266">
                  <a:moveTo>
                    <a:pt x="0" y="37"/>
                  </a:moveTo>
                  <a:cubicBezTo>
                    <a:pt x="13" y="22"/>
                    <a:pt x="21" y="13"/>
                    <a:pt x="32" y="0"/>
                  </a:cubicBezTo>
                  <a:cubicBezTo>
                    <a:pt x="122" y="69"/>
                    <a:pt x="202" y="142"/>
                    <a:pt x="262" y="238"/>
                  </a:cubicBezTo>
                  <a:cubicBezTo>
                    <a:pt x="253" y="246"/>
                    <a:pt x="248" y="252"/>
                    <a:pt x="242" y="256"/>
                  </a:cubicBezTo>
                  <a:cubicBezTo>
                    <a:pt x="236" y="259"/>
                    <a:pt x="230" y="261"/>
                    <a:pt x="221" y="266"/>
                  </a:cubicBezTo>
                  <a:cubicBezTo>
                    <a:pt x="162" y="177"/>
                    <a:pt x="85" y="106"/>
                    <a:pt x="0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Freeform 101">
              <a:extLst>
                <a:ext uri="{FF2B5EF4-FFF2-40B4-BE49-F238E27FC236}">
                  <a16:creationId xmlns:a16="http://schemas.microsoft.com/office/drawing/2014/main" id="{ABB4DFBA-86F4-4FDB-BB1E-82A995FC0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6463" y="1908175"/>
              <a:ext cx="103188" cy="61913"/>
            </a:xfrm>
            <a:custGeom>
              <a:avLst/>
              <a:gdLst>
                <a:gd name="T0" fmla="*/ 248 w 251"/>
                <a:gd name="T1" fmla="*/ 34 h 76"/>
                <a:gd name="T2" fmla="*/ 98 w 251"/>
                <a:gd name="T3" fmla="*/ 59 h 76"/>
                <a:gd name="T4" fmla="*/ 36 w 251"/>
                <a:gd name="T5" fmla="*/ 68 h 76"/>
                <a:gd name="T6" fmla="*/ 3 w 251"/>
                <a:gd name="T7" fmla="*/ 56 h 76"/>
                <a:gd name="T8" fmla="*/ 33 w 251"/>
                <a:gd name="T9" fmla="*/ 33 h 76"/>
                <a:gd name="T10" fmla="*/ 135 w 251"/>
                <a:gd name="T11" fmla="*/ 16 h 76"/>
                <a:gd name="T12" fmla="*/ 225 w 251"/>
                <a:gd name="T13" fmla="*/ 3 h 76"/>
                <a:gd name="T14" fmla="*/ 248 w 251"/>
                <a:gd name="T15" fmla="*/ 3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1" h="76">
                  <a:moveTo>
                    <a:pt x="248" y="34"/>
                  </a:moveTo>
                  <a:cubicBezTo>
                    <a:pt x="197" y="43"/>
                    <a:pt x="148" y="51"/>
                    <a:pt x="98" y="59"/>
                  </a:cubicBezTo>
                  <a:cubicBezTo>
                    <a:pt x="77" y="62"/>
                    <a:pt x="57" y="66"/>
                    <a:pt x="36" y="68"/>
                  </a:cubicBezTo>
                  <a:cubicBezTo>
                    <a:pt x="23" y="69"/>
                    <a:pt x="7" y="76"/>
                    <a:pt x="3" y="56"/>
                  </a:cubicBezTo>
                  <a:cubicBezTo>
                    <a:pt x="0" y="34"/>
                    <a:pt x="20" y="35"/>
                    <a:pt x="33" y="33"/>
                  </a:cubicBezTo>
                  <a:cubicBezTo>
                    <a:pt x="67" y="26"/>
                    <a:pt x="101" y="22"/>
                    <a:pt x="135" y="16"/>
                  </a:cubicBezTo>
                  <a:cubicBezTo>
                    <a:pt x="165" y="12"/>
                    <a:pt x="195" y="7"/>
                    <a:pt x="225" y="3"/>
                  </a:cubicBezTo>
                  <a:cubicBezTo>
                    <a:pt x="244" y="0"/>
                    <a:pt x="251" y="10"/>
                    <a:pt x="248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" name="Freeform 102">
              <a:extLst>
                <a:ext uri="{FF2B5EF4-FFF2-40B4-BE49-F238E27FC236}">
                  <a16:creationId xmlns:a16="http://schemas.microsoft.com/office/drawing/2014/main" id="{F52DC87E-5F2C-47BA-B4DD-611B1DD6C7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1725" y="1847850"/>
              <a:ext cx="103188" cy="57150"/>
            </a:xfrm>
            <a:custGeom>
              <a:avLst/>
              <a:gdLst>
                <a:gd name="T0" fmla="*/ 19 w 252"/>
                <a:gd name="T1" fmla="*/ 71 h 71"/>
                <a:gd name="T2" fmla="*/ 3 w 252"/>
                <a:gd name="T3" fmla="*/ 53 h 71"/>
                <a:gd name="T4" fmla="*/ 23 w 252"/>
                <a:gd name="T5" fmla="*/ 34 h 71"/>
                <a:gd name="T6" fmla="*/ 220 w 252"/>
                <a:gd name="T7" fmla="*/ 2 h 71"/>
                <a:gd name="T8" fmla="*/ 248 w 252"/>
                <a:gd name="T9" fmla="*/ 15 h 71"/>
                <a:gd name="T10" fmla="*/ 226 w 252"/>
                <a:gd name="T11" fmla="*/ 37 h 71"/>
                <a:gd name="T12" fmla="*/ 77 w 252"/>
                <a:gd name="T13" fmla="*/ 61 h 71"/>
                <a:gd name="T14" fmla="*/ 19 w 252"/>
                <a:gd name="T15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71">
                  <a:moveTo>
                    <a:pt x="19" y="71"/>
                  </a:moveTo>
                  <a:cubicBezTo>
                    <a:pt x="15" y="66"/>
                    <a:pt x="5" y="61"/>
                    <a:pt x="3" y="53"/>
                  </a:cubicBezTo>
                  <a:cubicBezTo>
                    <a:pt x="0" y="39"/>
                    <a:pt x="13" y="36"/>
                    <a:pt x="23" y="34"/>
                  </a:cubicBezTo>
                  <a:cubicBezTo>
                    <a:pt x="89" y="23"/>
                    <a:pt x="154" y="12"/>
                    <a:pt x="220" y="2"/>
                  </a:cubicBezTo>
                  <a:cubicBezTo>
                    <a:pt x="232" y="0"/>
                    <a:pt x="245" y="0"/>
                    <a:pt x="248" y="15"/>
                  </a:cubicBezTo>
                  <a:cubicBezTo>
                    <a:pt x="252" y="32"/>
                    <a:pt x="239" y="35"/>
                    <a:pt x="226" y="37"/>
                  </a:cubicBezTo>
                  <a:cubicBezTo>
                    <a:pt x="177" y="45"/>
                    <a:pt x="127" y="53"/>
                    <a:pt x="77" y="61"/>
                  </a:cubicBezTo>
                  <a:cubicBezTo>
                    <a:pt x="60" y="64"/>
                    <a:pt x="43" y="67"/>
                    <a:pt x="19" y="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Freeform 103">
              <a:extLst>
                <a:ext uri="{FF2B5EF4-FFF2-40B4-BE49-F238E27FC236}">
                  <a16:creationId xmlns:a16="http://schemas.microsoft.com/office/drawing/2014/main" id="{24A26656-B76B-47F8-B61A-701E86253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4938" y="2205038"/>
              <a:ext cx="100013" cy="77788"/>
            </a:xfrm>
            <a:custGeom>
              <a:avLst/>
              <a:gdLst>
                <a:gd name="T0" fmla="*/ 242 w 242"/>
                <a:gd name="T1" fmla="*/ 29 h 95"/>
                <a:gd name="T2" fmla="*/ 219 w 242"/>
                <a:gd name="T3" fmla="*/ 39 h 95"/>
                <a:gd name="T4" fmla="*/ 31 w 242"/>
                <a:gd name="T5" fmla="*/ 91 h 95"/>
                <a:gd name="T6" fmla="*/ 16 w 242"/>
                <a:gd name="T7" fmla="*/ 94 h 95"/>
                <a:gd name="T8" fmla="*/ 1 w 242"/>
                <a:gd name="T9" fmla="*/ 85 h 95"/>
                <a:gd name="T10" fmla="*/ 6 w 242"/>
                <a:gd name="T11" fmla="*/ 64 h 95"/>
                <a:gd name="T12" fmla="*/ 20 w 242"/>
                <a:gd name="T13" fmla="*/ 58 h 95"/>
                <a:gd name="T14" fmla="*/ 207 w 242"/>
                <a:gd name="T15" fmla="*/ 5 h 95"/>
                <a:gd name="T16" fmla="*/ 242 w 242"/>
                <a:gd name="T17" fmla="*/ 29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2" h="95">
                  <a:moveTo>
                    <a:pt x="242" y="29"/>
                  </a:moveTo>
                  <a:cubicBezTo>
                    <a:pt x="233" y="33"/>
                    <a:pt x="226" y="37"/>
                    <a:pt x="219" y="39"/>
                  </a:cubicBezTo>
                  <a:cubicBezTo>
                    <a:pt x="156" y="57"/>
                    <a:pt x="94" y="74"/>
                    <a:pt x="31" y="91"/>
                  </a:cubicBezTo>
                  <a:cubicBezTo>
                    <a:pt x="26" y="92"/>
                    <a:pt x="21" y="95"/>
                    <a:pt x="16" y="94"/>
                  </a:cubicBezTo>
                  <a:cubicBezTo>
                    <a:pt x="10" y="93"/>
                    <a:pt x="2" y="89"/>
                    <a:pt x="1" y="85"/>
                  </a:cubicBezTo>
                  <a:cubicBezTo>
                    <a:pt x="0" y="78"/>
                    <a:pt x="2" y="70"/>
                    <a:pt x="6" y="64"/>
                  </a:cubicBezTo>
                  <a:cubicBezTo>
                    <a:pt x="8" y="60"/>
                    <a:pt x="15" y="59"/>
                    <a:pt x="20" y="58"/>
                  </a:cubicBezTo>
                  <a:cubicBezTo>
                    <a:pt x="82" y="40"/>
                    <a:pt x="145" y="23"/>
                    <a:pt x="207" y="5"/>
                  </a:cubicBezTo>
                  <a:cubicBezTo>
                    <a:pt x="224" y="1"/>
                    <a:pt x="239" y="0"/>
                    <a:pt x="242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" name="Freeform 104">
              <a:extLst>
                <a:ext uri="{FF2B5EF4-FFF2-40B4-BE49-F238E27FC236}">
                  <a16:creationId xmlns:a16="http://schemas.microsoft.com/office/drawing/2014/main" id="{4C447A74-2616-4834-BCB5-F1D9A6FC0A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5400" y="1778000"/>
              <a:ext cx="103188" cy="61913"/>
            </a:xfrm>
            <a:custGeom>
              <a:avLst/>
              <a:gdLst>
                <a:gd name="T0" fmla="*/ 20 w 248"/>
                <a:gd name="T1" fmla="*/ 77 h 77"/>
                <a:gd name="T2" fmla="*/ 4 w 248"/>
                <a:gd name="T3" fmla="*/ 60 h 77"/>
                <a:gd name="T4" fmla="*/ 22 w 248"/>
                <a:gd name="T5" fmla="*/ 39 h 77"/>
                <a:gd name="T6" fmla="*/ 155 w 248"/>
                <a:gd name="T7" fmla="*/ 14 h 77"/>
                <a:gd name="T8" fmla="*/ 226 w 248"/>
                <a:gd name="T9" fmla="*/ 1 h 77"/>
                <a:gd name="T10" fmla="*/ 246 w 248"/>
                <a:gd name="T11" fmla="*/ 13 h 77"/>
                <a:gd name="T12" fmla="*/ 235 w 248"/>
                <a:gd name="T13" fmla="*/ 33 h 77"/>
                <a:gd name="T14" fmla="*/ 20 w 248"/>
                <a:gd name="T15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8" h="77">
                  <a:moveTo>
                    <a:pt x="20" y="77"/>
                  </a:moveTo>
                  <a:cubicBezTo>
                    <a:pt x="15" y="72"/>
                    <a:pt x="6" y="67"/>
                    <a:pt x="4" y="60"/>
                  </a:cubicBezTo>
                  <a:cubicBezTo>
                    <a:pt x="0" y="47"/>
                    <a:pt x="11" y="41"/>
                    <a:pt x="22" y="39"/>
                  </a:cubicBezTo>
                  <a:cubicBezTo>
                    <a:pt x="66" y="30"/>
                    <a:pt x="111" y="22"/>
                    <a:pt x="155" y="14"/>
                  </a:cubicBezTo>
                  <a:cubicBezTo>
                    <a:pt x="179" y="9"/>
                    <a:pt x="202" y="4"/>
                    <a:pt x="226" y="1"/>
                  </a:cubicBezTo>
                  <a:cubicBezTo>
                    <a:pt x="232" y="0"/>
                    <a:pt x="244" y="7"/>
                    <a:pt x="246" y="13"/>
                  </a:cubicBezTo>
                  <a:cubicBezTo>
                    <a:pt x="248" y="18"/>
                    <a:pt x="241" y="32"/>
                    <a:pt x="235" y="33"/>
                  </a:cubicBezTo>
                  <a:cubicBezTo>
                    <a:pt x="165" y="48"/>
                    <a:pt x="95" y="62"/>
                    <a:pt x="20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0" name="Freeform 105">
              <a:extLst>
                <a:ext uri="{FF2B5EF4-FFF2-40B4-BE49-F238E27FC236}">
                  <a16:creationId xmlns:a16="http://schemas.microsoft.com/office/drawing/2014/main" id="{6CA85A20-84D6-4E67-91A8-1C69DA8D1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1200" y="1970088"/>
              <a:ext cx="104775" cy="61913"/>
            </a:xfrm>
            <a:custGeom>
              <a:avLst/>
              <a:gdLst>
                <a:gd name="T0" fmla="*/ 243 w 253"/>
                <a:gd name="T1" fmla="*/ 0 h 75"/>
                <a:gd name="T2" fmla="*/ 234 w 253"/>
                <a:gd name="T3" fmla="*/ 37 h 75"/>
                <a:gd name="T4" fmla="*/ 12 w 253"/>
                <a:gd name="T5" fmla="*/ 75 h 75"/>
                <a:gd name="T6" fmla="*/ 20 w 253"/>
                <a:gd name="T7" fmla="*/ 38 h 75"/>
                <a:gd name="T8" fmla="*/ 243 w 253"/>
                <a:gd name="T9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3" h="75">
                  <a:moveTo>
                    <a:pt x="243" y="0"/>
                  </a:moveTo>
                  <a:cubicBezTo>
                    <a:pt x="253" y="22"/>
                    <a:pt x="252" y="34"/>
                    <a:pt x="234" y="37"/>
                  </a:cubicBezTo>
                  <a:cubicBezTo>
                    <a:pt x="160" y="50"/>
                    <a:pt x="86" y="62"/>
                    <a:pt x="12" y="75"/>
                  </a:cubicBezTo>
                  <a:cubicBezTo>
                    <a:pt x="1" y="56"/>
                    <a:pt x="0" y="42"/>
                    <a:pt x="20" y="38"/>
                  </a:cubicBezTo>
                  <a:cubicBezTo>
                    <a:pt x="94" y="25"/>
                    <a:pt x="168" y="13"/>
                    <a:pt x="24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Freeform 106">
              <a:extLst>
                <a:ext uri="{FF2B5EF4-FFF2-40B4-BE49-F238E27FC236}">
                  <a16:creationId xmlns:a16="http://schemas.microsoft.com/office/drawing/2014/main" id="{4A0F0213-9D50-4A01-A1B7-99A91691EEE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5850" y="2497138"/>
              <a:ext cx="57150" cy="184150"/>
            </a:xfrm>
            <a:custGeom>
              <a:avLst/>
              <a:gdLst>
                <a:gd name="T0" fmla="*/ 139 w 139"/>
                <a:gd name="T1" fmla="*/ 29 h 223"/>
                <a:gd name="T2" fmla="*/ 36 w 139"/>
                <a:gd name="T3" fmla="*/ 216 h 223"/>
                <a:gd name="T4" fmla="*/ 2 w 139"/>
                <a:gd name="T5" fmla="*/ 198 h 223"/>
                <a:gd name="T6" fmla="*/ 16 w 139"/>
                <a:gd name="T7" fmla="*/ 133 h 223"/>
                <a:gd name="T8" fmla="*/ 103 w 139"/>
                <a:gd name="T9" fmla="*/ 16 h 223"/>
                <a:gd name="T10" fmla="*/ 139 w 139"/>
                <a:gd name="T11" fmla="*/ 29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9" h="223">
                  <a:moveTo>
                    <a:pt x="139" y="29"/>
                  </a:moveTo>
                  <a:cubicBezTo>
                    <a:pt x="84" y="79"/>
                    <a:pt x="33" y="134"/>
                    <a:pt x="36" y="216"/>
                  </a:cubicBezTo>
                  <a:cubicBezTo>
                    <a:pt x="6" y="223"/>
                    <a:pt x="0" y="221"/>
                    <a:pt x="2" y="198"/>
                  </a:cubicBezTo>
                  <a:cubicBezTo>
                    <a:pt x="4" y="176"/>
                    <a:pt x="9" y="154"/>
                    <a:pt x="16" y="133"/>
                  </a:cubicBezTo>
                  <a:cubicBezTo>
                    <a:pt x="33" y="85"/>
                    <a:pt x="66" y="49"/>
                    <a:pt x="103" y="16"/>
                  </a:cubicBezTo>
                  <a:cubicBezTo>
                    <a:pt x="120" y="0"/>
                    <a:pt x="130" y="6"/>
                    <a:pt x="139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2" name="Freeform 107">
              <a:extLst>
                <a:ext uri="{FF2B5EF4-FFF2-40B4-BE49-F238E27FC236}">
                  <a16:creationId xmlns:a16="http://schemas.microsoft.com/office/drawing/2014/main" id="{4BB3EDC8-2E2B-4630-BC6C-95FCFC68F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7025" y="2116138"/>
              <a:ext cx="100013" cy="66675"/>
            </a:xfrm>
            <a:custGeom>
              <a:avLst/>
              <a:gdLst>
                <a:gd name="T0" fmla="*/ 228 w 246"/>
                <a:gd name="T1" fmla="*/ 0 h 82"/>
                <a:gd name="T2" fmla="*/ 242 w 246"/>
                <a:gd name="T3" fmla="*/ 17 h 82"/>
                <a:gd name="T4" fmla="*/ 224 w 246"/>
                <a:gd name="T5" fmla="*/ 37 h 82"/>
                <a:gd name="T6" fmla="*/ 72 w 246"/>
                <a:gd name="T7" fmla="*/ 71 h 82"/>
                <a:gd name="T8" fmla="*/ 21 w 246"/>
                <a:gd name="T9" fmla="*/ 81 h 82"/>
                <a:gd name="T10" fmla="*/ 0 w 246"/>
                <a:gd name="T11" fmla="*/ 69 h 82"/>
                <a:gd name="T12" fmla="*/ 14 w 246"/>
                <a:gd name="T13" fmla="*/ 49 h 82"/>
                <a:gd name="T14" fmla="*/ 44 w 246"/>
                <a:gd name="T15" fmla="*/ 41 h 82"/>
                <a:gd name="T16" fmla="*/ 199 w 246"/>
                <a:gd name="T17" fmla="*/ 6 h 82"/>
                <a:gd name="T18" fmla="*/ 228 w 246"/>
                <a:gd name="T19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6" h="82">
                  <a:moveTo>
                    <a:pt x="228" y="0"/>
                  </a:moveTo>
                  <a:cubicBezTo>
                    <a:pt x="232" y="5"/>
                    <a:pt x="240" y="10"/>
                    <a:pt x="242" y="17"/>
                  </a:cubicBezTo>
                  <a:cubicBezTo>
                    <a:pt x="246" y="30"/>
                    <a:pt x="235" y="35"/>
                    <a:pt x="224" y="37"/>
                  </a:cubicBezTo>
                  <a:cubicBezTo>
                    <a:pt x="173" y="48"/>
                    <a:pt x="123" y="59"/>
                    <a:pt x="72" y="71"/>
                  </a:cubicBezTo>
                  <a:cubicBezTo>
                    <a:pt x="55" y="74"/>
                    <a:pt x="38" y="80"/>
                    <a:pt x="21" y="81"/>
                  </a:cubicBezTo>
                  <a:cubicBezTo>
                    <a:pt x="15" y="82"/>
                    <a:pt x="7" y="74"/>
                    <a:pt x="0" y="69"/>
                  </a:cubicBezTo>
                  <a:cubicBezTo>
                    <a:pt x="4" y="63"/>
                    <a:pt x="7" y="53"/>
                    <a:pt x="14" y="49"/>
                  </a:cubicBezTo>
                  <a:cubicBezTo>
                    <a:pt x="22" y="44"/>
                    <a:pt x="34" y="43"/>
                    <a:pt x="44" y="41"/>
                  </a:cubicBezTo>
                  <a:cubicBezTo>
                    <a:pt x="96" y="29"/>
                    <a:pt x="148" y="18"/>
                    <a:pt x="199" y="6"/>
                  </a:cubicBezTo>
                  <a:cubicBezTo>
                    <a:pt x="207" y="4"/>
                    <a:pt x="215" y="3"/>
                    <a:pt x="2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3" name="Freeform 108">
              <a:extLst>
                <a:ext uri="{FF2B5EF4-FFF2-40B4-BE49-F238E27FC236}">
                  <a16:creationId xmlns:a16="http://schemas.microsoft.com/office/drawing/2014/main" id="{DD9B6324-BCE7-497B-9B0E-FC44AAACE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7525" y="2039938"/>
              <a:ext cx="103188" cy="61913"/>
            </a:xfrm>
            <a:custGeom>
              <a:avLst/>
              <a:gdLst>
                <a:gd name="T0" fmla="*/ 11 w 252"/>
                <a:gd name="T1" fmla="*/ 76 h 76"/>
                <a:gd name="T2" fmla="*/ 20 w 252"/>
                <a:gd name="T3" fmla="*/ 40 h 76"/>
                <a:gd name="T4" fmla="*/ 227 w 252"/>
                <a:gd name="T5" fmla="*/ 1 h 76"/>
                <a:gd name="T6" fmla="*/ 247 w 252"/>
                <a:gd name="T7" fmla="*/ 13 h 76"/>
                <a:gd name="T8" fmla="*/ 232 w 252"/>
                <a:gd name="T9" fmla="*/ 35 h 76"/>
                <a:gd name="T10" fmla="*/ 69 w 252"/>
                <a:gd name="T11" fmla="*/ 66 h 76"/>
                <a:gd name="T12" fmla="*/ 11 w 252"/>
                <a:gd name="T13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76">
                  <a:moveTo>
                    <a:pt x="11" y="76"/>
                  </a:moveTo>
                  <a:cubicBezTo>
                    <a:pt x="0" y="57"/>
                    <a:pt x="0" y="44"/>
                    <a:pt x="20" y="40"/>
                  </a:cubicBezTo>
                  <a:cubicBezTo>
                    <a:pt x="89" y="26"/>
                    <a:pt x="158" y="13"/>
                    <a:pt x="227" y="1"/>
                  </a:cubicBezTo>
                  <a:cubicBezTo>
                    <a:pt x="233" y="0"/>
                    <a:pt x="245" y="7"/>
                    <a:pt x="247" y="13"/>
                  </a:cubicBezTo>
                  <a:cubicBezTo>
                    <a:pt x="252" y="24"/>
                    <a:pt x="245" y="32"/>
                    <a:pt x="232" y="35"/>
                  </a:cubicBezTo>
                  <a:cubicBezTo>
                    <a:pt x="178" y="45"/>
                    <a:pt x="123" y="56"/>
                    <a:pt x="69" y="66"/>
                  </a:cubicBezTo>
                  <a:cubicBezTo>
                    <a:pt x="50" y="70"/>
                    <a:pt x="30" y="73"/>
                    <a:pt x="11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Freeform 109">
              <a:extLst>
                <a:ext uri="{FF2B5EF4-FFF2-40B4-BE49-F238E27FC236}">
                  <a16:creationId xmlns:a16="http://schemas.microsoft.com/office/drawing/2014/main" id="{C8C64B50-C695-4618-B886-562FA794E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6025" y="2322513"/>
              <a:ext cx="101600" cy="98425"/>
            </a:xfrm>
            <a:custGeom>
              <a:avLst/>
              <a:gdLst>
                <a:gd name="T0" fmla="*/ 19 w 245"/>
                <a:gd name="T1" fmla="*/ 120 h 120"/>
                <a:gd name="T2" fmla="*/ 18 w 245"/>
                <a:gd name="T3" fmla="*/ 84 h 120"/>
                <a:gd name="T4" fmla="*/ 217 w 245"/>
                <a:gd name="T5" fmla="*/ 2 h 120"/>
                <a:gd name="T6" fmla="*/ 239 w 245"/>
                <a:gd name="T7" fmla="*/ 11 h 120"/>
                <a:gd name="T8" fmla="*/ 227 w 245"/>
                <a:gd name="T9" fmla="*/ 35 h 120"/>
                <a:gd name="T10" fmla="*/ 171 w 245"/>
                <a:gd name="T11" fmla="*/ 56 h 120"/>
                <a:gd name="T12" fmla="*/ 19 w 245"/>
                <a:gd name="T13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5" h="120">
                  <a:moveTo>
                    <a:pt x="19" y="120"/>
                  </a:moveTo>
                  <a:cubicBezTo>
                    <a:pt x="6" y="104"/>
                    <a:pt x="0" y="92"/>
                    <a:pt x="18" y="84"/>
                  </a:cubicBezTo>
                  <a:cubicBezTo>
                    <a:pt x="84" y="56"/>
                    <a:pt x="150" y="28"/>
                    <a:pt x="217" y="2"/>
                  </a:cubicBezTo>
                  <a:cubicBezTo>
                    <a:pt x="222" y="0"/>
                    <a:pt x="235" y="5"/>
                    <a:pt x="239" y="11"/>
                  </a:cubicBezTo>
                  <a:cubicBezTo>
                    <a:pt x="245" y="22"/>
                    <a:pt x="239" y="30"/>
                    <a:pt x="227" y="35"/>
                  </a:cubicBezTo>
                  <a:cubicBezTo>
                    <a:pt x="208" y="42"/>
                    <a:pt x="189" y="49"/>
                    <a:pt x="171" y="56"/>
                  </a:cubicBezTo>
                  <a:cubicBezTo>
                    <a:pt x="121" y="77"/>
                    <a:pt x="71" y="98"/>
                    <a:pt x="19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5" name="Freeform 110">
              <a:extLst>
                <a:ext uri="{FF2B5EF4-FFF2-40B4-BE49-F238E27FC236}">
                  <a16:creationId xmlns:a16="http://schemas.microsoft.com/office/drawing/2014/main" id="{FEE7CA43-AB5D-46CE-B435-91ED7CACD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9075" y="1689100"/>
              <a:ext cx="103188" cy="73025"/>
            </a:xfrm>
            <a:custGeom>
              <a:avLst/>
              <a:gdLst>
                <a:gd name="T0" fmla="*/ 241 w 251"/>
                <a:gd name="T1" fmla="*/ 2 h 88"/>
                <a:gd name="T2" fmla="*/ 228 w 251"/>
                <a:gd name="T3" fmla="*/ 36 h 88"/>
                <a:gd name="T4" fmla="*/ 31 w 251"/>
                <a:gd name="T5" fmla="*/ 85 h 88"/>
                <a:gd name="T6" fmla="*/ 3 w 251"/>
                <a:gd name="T7" fmla="*/ 72 h 88"/>
                <a:gd name="T8" fmla="*/ 21 w 251"/>
                <a:gd name="T9" fmla="*/ 51 h 88"/>
                <a:gd name="T10" fmla="*/ 222 w 251"/>
                <a:gd name="T11" fmla="*/ 1 h 88"/>
                <a:gd name="T12" fmla="*/ 241 w 251"/>
                <a:gd name="T13" fmla="*/ 2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1" h="88">
                  <a:moveTo>
                    <a:pt x="241" y="2"/>
                  </a:moveTo>
                  <a:cubicBezTo>
                    <a:pt x="251" y="23"/>
                    <a:pt x="243" y="32"/>
                    <a:pt x="228" y="36"/>
                  </a:cubicBezTo>
                  <a:cubicBezTo>
                    <a:pt x="162" y="52"/>
                    <a:pt x="97" y="69"/>
                    <a:pt x="31" y="85"/>
                  </a:cubicBezTo>
                  <a:cubicBezTo>
                    <a:pt x="19" y="87"/>
                    <a:pt x="7" y="88"/>
                    <a:pt x="3" y="72"/>
                  </a:cubicBezTo>
                  <a:cubicBezTo>
                    <a:pt x="0" y="57"/>
                    <a:pt x="11" y="53"/>
                    <a:pt x="21" y="51"/>
                  </a:cubicBezTo>
                  <a:cubicBezTo>
                    <a:pt x="88" y="34"/>
                    <a:pt x="155" y="17"/>
                    <a:pt x="222" y="1"/>
                  </a:cubicBezTo>
                  <a:cubicBezTo>
                    <a:pt x="228" y="0"/>
                    <a:pt x="234" y="2"/>
                    <a:pt x="24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6" name="Freeform 111">
              <a:extLst>
                <a:ext uri="{FF2B5EF4-FFF2-40B4-BE49-F238E27FC236}">
                  <a16:creationId xmlns:a16="http://schemas.microsoft.com/office/drawing/2014/main" id="{CDE48E1F-49B0-4DC1-B56A-52871089C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575" y="1565275"/>
              <a:ext cx="100013" cy="92075"/>
            </a:xfrm>
            <a:custGeom>
              <a:avLst/>
              <a:gdLst>
                <a:gd name="T0" fmla="*/ 228 w 244"/>
                <a:gd name="T1" fmla="*/ 0 h 111"/>
                <a:gd name="T2" fmla="*/ 224 w 244"/>
                <a:gd name="T3" fmla="*/ 37 h 111"/>
                <a:gd name="T4" fmla="*/ 29 w 244"/>
                <a:gd name="T5" fmla="*/ 107 h 111"/>
                <a:gd name="T6" fmla="*/ 14 w 244"/>
                <a:gd name="T7" fmla="*/ 109 h 111"/>
                <a:gd name="T8" fmla="*/ 2 w 244"/>
                <a:gd name="T9" fmla="*/ 95 h 111"/>
                <a:gd name="T10" fmla="*/ 5 w 244"/>
                <a:gd name="T11" fmla="*/ 81 h 111"/>
                <a:gd name="T12" fmla="*/ 19 w 244"/>
                <a:gd name="T13" fmla="*/ 74 h 111"/>
                <a:gd name="T14" fmla="*/ 228 w 244"/>
                <a:gd name="T1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4" h="111">
                  <a:moveTo>
                    <a:pt x="228" y="0"/>
                  </a:moveTo>
                  <a:cubicBezTo>
                    <a:pt x="239" y="17"/>
                    <a:pt x="244" y="30"/>
                    <a:pt x="224" y="37"/>
                  </a:cubicBezTo>
                  <a:cubicBezTo>
                    <a:pt x="159" y="61"/>
                    <a:pt x="94" y="84"/>
                    <a:pt x="29" y="107"/>
                  </a:cubicBezTo>
                  <a:cubicBezTo>
                    <a:pt x="25" y="109"/>
                    <a:pt x="18" y="111"/>
                    <a:pt x="14" y="109"/>
                  </a:cubicBezTo>
                  <a:cubicBezTo>
                    <a:pt x="9" y="106"/>
                    <a:pt x="4" y="101"/>
                    <a:pt x="2" y="95"/>
                  </a:cubicBezTo>
                  <a:cubicBezTo>
                    <a:pt x="0" y="92"/>
                    <a:pt x="2" y="85"/>
                    <a:pt x="5" y="81"/>
                  </a:cubicBezTo>
                  <a:cubicBezTo>
                    <a:pt x="8" y="78"/>
                    <a:pt x="14" y="75"/>
                    <a:pt x="19" y="74"/>
                  </a:cubicBezTo>
                  <a:cubicBezTo>
                    <a:pt x="87" y="49"/>
                    <a:pt x="156" y="25"/>
                    <a:pt x="2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7" name="Freeform 112">
              <a:extLst>
                <a:ext uri="{FF2B5EF4-FFF2-40B4-BE49-F238E27FC236}">
                  <a16:creationId xmlns:a16="http://schemas.microsoft.com/office/drawing/2014/main" id="{E9EA0E3A-7B55-4821-B665-867168373D1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5888" y="1001713"/>
              <a:ext cx="71438" cy="44450"/>
            </a:xfrm>
            <a:custGeom>
              <a:avLst/>
              <a:gdLst>
                <a:gd name="T0" fmla="*/ 172 w 172"/>
                <a:gd name="T1" fmla="*/ 45 h 54"/>
                <a:gd name="T2" fmla="*/ 157 w 172"/>
                <a:gd name="T3" fmla="*/ 53 h 54"/>
                <a:gd name="T4" fmla="*/ 0 w 172"/>
                <a:gd name="T5" fmla="*/ 16 h 54"/>
                <a:gd name="T6" fmla="*/ 16 w 172"/>
                <a:gd name="T7" fmla="*/ 0 h 54"/>
                <a:gd name="T8" fmla="*/ 171 w 172"/>
                <a:gd name="T9" fmla="*/ 33 h 54"/>
                <a:gd name="T10" fmla="*/ 172 w 172"/>
                <a:gd name="T11" fmla="*/ 45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" h="54">
                  <a:moveTo>
                    <a:pt x="172" y="45"/>
                  </a:moveTo>
                  <a:cubicBezTo>
                    <a:pt x="167" y="48"/>
                    <a:pt x="161" y="54"/>
                    <a:pt x="157" y="53"/>
                  </a:cubicBezTo>
                  <a:cubicBezTo>
                    <a:pt x="105" y="45"/>
                    <a:pt x="54" y="35"/>
                    <a:pt x="0" y="16"/>
                  </a:cubicBezTo>
                  <a:cubicBezTo>
                    <a:pt x="8" y="8"/>
                    <a:pt x="12" y="0"/>
                    <a:pt x="16" y="0"/>
                  </a:cubicBezTo>
                  <a:cubicBezTo>
                    <a:pt x="69" y="3"/>
                    <a:pt x="120" y="19"/>
                    <a:pt x="171" y="33"/>
                  </a:cubicBezTo>
                  <a:cubicBezTo>
                    <a:pt x="172" y="37"/>
                    <a:pt x="172" y="41"/>
                    <a:pt x="172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8" name="Freeform 113">
              <a:extLst>
                <a:ext uri="{FF2B5EF4-FFF2-40B4-BE49-F238E27FC236}">
                  <a16:creationId xmlns:a16="http://schemas.microsoft.com/office/drawing/2014/main" id="{2E4423BD-43C3-408C-A3A3-E7C39526869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0300" y="890588"/>
              <a:ext cx="71438" cy="44450"/>
            </a:xfrm>
            <a:custGeom>
              <a:avLst/>
              <a:gdLst>
                <a:gd name="T0" fmla="*/ 171 w 171"/>
                <a:gd name="T1" fmla="*/ 35 h 54"/>
                <a:gd name="T2" fmla="*/ 150 w 171"/>
                <a:gd name="T3" fmla="*/ 53 h 54"/>
                <a:gd name="T4" fmla="*/ 9 w 171"/>
                <a:gd name="T5" fmla="*/ 25 h 54"/>
                <a:gd name="T6" fmla="*/ 1 w 171"/>
                <a:gd name="T7" fmla="*/ 10 h 54"/>
                <a:gd name="T8" fmla="*/ 14 w 171"/>
                <a:gd name="T9" fmla="*/ 0 h 54"/>
                <a:gd name="T10" fmla="*/ 171 w 171"/>
                <a:gd name="T11" fmla="*/ 35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54">
                  <a:moveTo>
                    <a:pt x="171" y="35"/>
                  </a:moveTo>
                  <a:cubicBezTo>
                    <a:pt x="160" y="45"/>
                    <a:pt x="154" y="54"/>
                    <a:pt x="150" y="53"/>
                  </a:cubicBezTo>
                  <a:cubicBezTo>
                    <a:pt x="103" y="45"/>
                    <a:pt x="56" y="35"/>
                    <a:pt x="9" y="25"/>
                  </a:cubicBezTo>
                  <a:cubicBezTo>
                    <a:pt x="5" y="24"/>
                    <a:pt x="0" y="15"/>
                    <a:pt x="1" y="10"/>
                  </a:cubicBezTo>
                  <a:cubicBezTo>
                    <a:pt x="1" y="6"/>
                    <a:pt x="10" y="0"/>
                    <a:pt x="14" y="0"/>
                  </a:cubicBezTo>
                  <a:cubicBezTo>
                    <a:pt x="64" y="10"/>
                    <a:pt x="115" y="17"/>
                    <a:pt x="171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9" name="Freeform 114">
              <a:extLst>
                <a:ext uri="{FF2B5EF4-FFF2-40B4-BE49-F238E27FC236}">
                  <a16:creationId xmlns:a16="http://schemas.microsoft.com/office/drawing/2014/main" id="{6D125CAA-8086-4607-8EC4-E691CBEB2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0475" y="942975"/>
              <a:ext cx="68263" cy="46038"/>
            </a:xfrm>
            <a:custGeom>
              <a:avLst/>
              <a:gdLst>
                <a:gd name="T0" fmla="*/ 167 w 167"/>
                <a:gd name="T1" fmla="*/ 46 h 56"/>
                <a:gd name="T2" fmla="*/ 149 w 167"/>
                <a:gd name="T3" fmla="*/ 55 h 56"/>
                <a:gd name="T4" fmla="*/ 10 w 167"/>
                <a:gd name="T5" fmla="*/ 25 h 56"/>
                <a:gd name="T6" fmla="*/ 0 w 167"/>
                <a:gd name="T7" fmla="*/ 11 h 56"/>
                <a:gd name="T8" fmla="*/ 14 w 167"/>
                <a:gd name="T9" fmla="*/ 1 h 56"/>
                <a:gd name="T10" fmla="*/ 153 w 167"/>
                <a:gd name="T11" fmla="*/ 31 h 56"/>
                <a:gd name="T12" fmla="*/ 167 w 167"/>
                <a:gd name="T13" fmla="*/ 4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56">
                  <a:moveTo>
                    <a:pt x="167" y="46"/>
                  </a:moveTo>
                  <a:cubicBezTo>
                    <a:pt x="159" y="50"/>
                    <a:pt x="153" y="56"/>
                    <a:pt x="149" y="55"/>
                  </a:cubicBezTo>
                  <a:cubicBezTo>
                    <a:pt x="102" y="46"/>
                    <a:pt x="56" y="36"/>
                    <a:pt x="10" y="25"/>
                  </a:cubicBezTo>
                  <a:cubicBezTo>
                    <a:pt x="5" y="24"/>
                    <a:pt x="0" y="15"/>
                    <a:pt x="0" y="11"/>
                  </a:cubicBezTo>
                  <a:cubicBezTo>
                    <a:pt x="1" y="7"/>
                    <a:pt x="10" y="0"/>
                    <a:pt x="14" y="1"/>
                  </a:cubicBezTo>
                  <a:cubicBezTo>
                    <a:pt x="61" y="10"/>
                    <a:pt x="107" y="20"/>
                    <a:pt x="153" y="31"/>
                  </a:cubicBezTo>
                  <a:cubicBezTo>
                    <a:pt x="158" y="32"/>
                    <a:pt x="161" y="39"/>
                    <a:pt x="167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0" name="Freeform 115">
              <a:extLst>
                <a:ext uri="{FF2B5EF4-FFF2-40B4-BE49-F238E27FC236}">
                  <a16:creationId xmlns:a16="http://schemas.microsoft.com/office/drawing/2014/main" id="{128DDF03-060F-4DF4-AFA9-8067F61E9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1713" y="835025"/>
              <a:ext cx="71438" cy="46038"/>
            </a:xfrm>
            <a:custGeom>
              <a:avLst/>
              <a:gdLst>
                <a:gd name="T0" fmla="*/ 8 w 175"/>
                <a:gd name="T1" fmla="*/ 0 h 57"/>
                <a:gd name="T2" fmla="*/ 175 w 175"/>
                <a:gd name="T3" fmla="*/ 41 h 57"/>
                <a:gd name="T4" fmla="*/ 151 w 175"/>
                <a:gd name="T5" fmla="*/ 56 h 57"/>
                <a:gd name="T6" fmla="*/ 14 w 175"/>
                <a:gd name="T7" fmla="*/ 27 h 57"/>
                <a:gd name="T8" fmla="*/ 0 w 175"/>
                <a:gd name="T9" fmla="*/ 10 h 57"/>
                <a:gd name="T10" fmla="*/ 8 w 175"/>
                <a:gd name="T11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" h="57">
                  <a:moveTo>
                    <a:pt x="8" y="0"/>
                  </a:moveTo>
                  <a:cubicBezTo>
                    <a:pt x="61" y="10"/>
                    <a:pt x="115" y="19"/>
                    <a:pt x="175" y="41"/>
                  </a:cubicBezTo>
                  <a:cubicBezTo>
                    <a:pt x="162" y="50"/>
                    <a:pt x="155" y="57"/>
                    <a:pt x="151" y="56"/>
                  </a:cubicBezTo>
                  <a:cubicBezTo>
                    <a:pt x="105" y="47"/>
                    <a:pt x="60" y="38"/>
                    <a:pt x="14" y="27"/>
                  </a:cubicBezTo>
                  <a:cubicBezTo>
                    <a:pt x="8" y="25"/>
                    <a:pt x="5" y="16"/>
                    <a:pt x="0" y="10"/>
                  </a:cubicBezTo>
                  <a:cubicBezTo>
                    <a:pt x="3" y="7"/>
                    <a:pt x="5" y="3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1" name="Freeform 116">
              <a:extLst>
                <a:ext uri="{FF2B5EF4-FFF2-40B4-BE49-F238E27FC236}">
                  <a16:creationId xmlns:a16="http://schemas.microsoft.com/office/drawing/2014/main" id="{90F20F5F-5F30-40DF-8B12-510DA71CE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6300" y="760413"/>
              <a:ext cx="65088" cy="60325"/>
            </a:xfrm>
            <a:custGeom>
              <a:avLst/>
              <a:gdLst>
                <a:gd name="T0" fmla="*/ 160 w 160"/>
                <a:gd name="T1" fmla="*/ 56 h 74"/>
                <a:gd name="T2" fmla="*/ 135 w 160"/>
                <a:gd name="T3" fmla="*/ 70 h 74"/>
                <a:gd name="T4" fmla="*/ 15 w 160"/>
                <a:gd name="T5" fmla="*/ 28 h 74"/>
                <a:gd name="T6" fmla="*/ 8 w 160"/>
                <a:gd name="T7" fmla="*/ 25 h 74"/>
                <a:gd name="T8" fmla="*/ 0 w 160"/>
                <a:gd name="T9" fmla="*/ 9 h 74"/>
                <a:gd name="T10" fmla="*/ 19 w 160"/>
                <a:gd name="T11" fmla="*/ 2 h 74"/>
                <a:gd name="T12" fmla="*/ 74 w 160"/>
                <a:gd name="T13" fmla="*/ 22 h 74"/>
                <a:gd name="T14" fmla="*/ 138 w 160"/>
                <a:gd name="T15" fmla="*/ 43 h 74"/>
                <a:gd name="T16" fmla="*/ 160 w 160"/>
                <a:gd name="T17" fmla="*/ 56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0" h="74">
                  <a:moveTo>
                    <a:pt x="160" y="56"/>
                  </a:moveTo>
                  <a:cubicBezTo>
                    <a:pt x="156" y="74"/>
                    <a:pt x="145" y="74"/>
                    <a:pt x="135" y="70"/>
                  </a:cubicBezTo>
                  <a:cubicBezTo>
                    <a:pt x="95" y="57"/>
                    <a:pt x="55" y="43"/>
                    <a:pt x="15" y="28"/>
                  </a:cubicBezTo>
                  <a:cubicBezTo>
                    <a:pt x="13" y="28"/>
                    <a:pt x="9" y="27"/>
                    <a:pt x="8" y="25"/>
                  </a:cubicBezTo>
                  <a:cubicBezTo>
                    <a:pt x="5" y="20"/>
                    <a:pt x="2" y="14"/>
                    <a:pt x="0" y="9"/>
                  </a:cubicBezTo>
                  <a:cubicBezTo>
                    <a:pt x="6" y="6"/>
                    <a:pt x="13" y="0"/>
                    <a:pt x="19" y="2"/>
                  </a:cubicBezTo>
                  <a:cubicBezTo>
                    <a:pt x="38" y="7"/>
                    <a:pt x="56" y="16"/>
                    <a:pt x="74" y="22"/>
                  </a:cubicBezTo>
                  <a:cubicBezTo>
                    <a:pt x="96" y="30"/>
                    <a:pt x="117" y="36"/>
                    <a:pt x="138" y="43"/>
                  </a:cubicBezTo>
                  <a:cubicBezTo>
                    <a:pt x="146" y="46"/>
                    <a:pt x="153" y="52"/>
                    <a:pt x="160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2" name="Freeform 117">
              <a:extLst>
                <a:ext uri="{FF2B5EF4-FFF2-40B4-BE49-F238E27FC236}">
                  <a16:creationId xmlns:a16="http://schemas.microsoft.com/office/drawing/2014/main" id="{3698BF77-C4B8-4CA1-BBD2-7066B52F4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6100" y="1408113"/>
              <a:ext cx="42863" cy="109538"/>
            </a:xfrm>
            <a:custGeom>
              <a:avLst/>
              <a:gdLst>
                <a:gd name="T0" fmla="*/ 0 w 103"/>
                <a:gd name="T1" fmla="*/ 133 h 133"/>
                <a:gd name="T2" fmla="*/ 13 w 103"/>
                <a:gd name="T3" fmla="*/ 109 h 133"/>
                <a:gd name="T4" fmla="*/ 78 w 103"/>
                <a:gd name="T5" fmla="*/ 11 h 133"/>
                <a:gd name="T6" fmla="*/ 95 w 103"/>
                <a:gd name="T7" fmla="*/ 0 h 133"/>
                <a:gd name="T8" fmla="*/ 103 w 103"/>
                <a:gd name="T9" fmla="*/ 20 h 133"/>
                <a:gd name="T10" fmla="*/ 0 w 103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3" h="133">
                  <a:moveTo>
                    <a:pt x="0" y="133"/>
                  </a:moveTo>
                  <a:cubicBezTo>
                    <a:pt x="5" y="125"/>
                    <a:pt x="7" y="115"/>
                    <a:pt x="13" y="109"/>
                  </a:cubicBezTo>
                  <a:cubicBezTo>
                    <a:pt x="42" y="81"/>
                    <a:pt x="68" y="52"/>
                    <a:pt x="78" y="11"/>
                  </a:cubicBezTo>
                  <a:cubicBezTo>
                    <a:pt x="79" y="6"/>
                    <a:pt x="89" y="3"/>
                    <a:pt x="95" y="0"/>
                  </a:cubicBezTo>
                  <a:cubicBezTo>
                    <a:pt x="98" y="6"/>
                    <a:pt x="103" y="13"/>
                    <a:pt x="103" y="20"/>
                  </a:cubicBezTo>
                  <a:cubicBezTo>
                    <a:pt x="100" y="60"/>
                    <a:pt x="49" y="123"/>
                    <a:pt x="0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3" name="Freeform 118">
              <a:extLst>
                <a:ext uri="{FF2B5EF4-FFF2-40B4-BE49-F238E27FC236}">
                  <a16:creationId xmlns:a16="http://schemas.microsoft.com/office/drawing/2014/main" id="{0B218B50-31E9-40C4-B27D-48B7BC23C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4475" y="1058863"/>
              <a:ext cx="68263" cy="50800"/>
            </a:xfrm>
            <a:custGeom>
              <a:avLst/>
              <a:gdLst>
                <a:gd name="T0" fmla="*/ 0 w 168"/>
                <a:gd name="T1" fmla="*/ 8 h 61"/>
                <a:gd name="T2" fmla="*/ 30 w 168"/>
                <a:gd name="T3" fmla="*/ 2 h 61"/>
                <a:gd name="T4" fmla="*/ 152 w 168"/>
                <a:gd name="T5" fmla="*/ 34 h 61"/>
                <a:gd name="T6" fmla="*/ 168 w 168"/>
                <a:gd name="T7" fmla="*/ 53 h 61"/>
                <a:gd name="T8" fmla="*/ 148 w 168"/>
                <a:gd name="T9" fmla="*/ 60 h 61"/>
                <a:gd name="T10" fmla="*/ 14 w 168"/>
                <a:gd name="T11" fmla="*/ 24 h 61"/>
                <a:gd name="T12" fmla="*/ 0 w 168"/>
                <a:gd name="T13" fmla="*/ 8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8" h="61">
                  <a:moveTo>
                    <a:pt x="0" y="8"/>
                  </a:moveTo>
                  <a:cubicBezTo>
                    <a:pt x="14" y="5"/>
                    <a:pt x="23" y="0"/>
                    <a:pt x="30" y="2"/>
                  </a:cubicBezTo>
                  <a:cubicBezTo>
                    <a:pt x="71" y="12"/>
                    <a:pt x="112" y="22"/>
                    <a:pt x="152" y="34"/>
                  </a:cubicBezTo>
                  <a:cubicBezTo>
                    <a:pt x="159" y="36"/>
                    <a:pt x="163" y="46"/>
                    <a:pt x="168" y="53"/>
                  </a:cubicBezTo>
                  <a:cubicBezTo>
                    <a:pt x="161" y="55"/>
                    <a:pt x="154" y="61"/>
                    <a:pt x="148" y="60"/>
                  </a:cubicBezTo>
                  <a:cubicBezTo>
                    <a:pt x="103" y="49"/>
                    <a:pt x="59" y="36"/>
                    <a:pt x="14" y="24"/>
                  </a:cubicBezTo>
                  <a:cubicBezTo>
                    <a:pt x="11" y="23"/>
                    <a:pt x="9" y="18"/>
                    <a:pt x="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4" name="Freeform 119">
              <a:extLst>
                <a:ext uri="{FF2B5EF4-FFF2-40B4-BE49-F238E27FC236}">
                  <a16:creationId xmlns:a16="http://schemas.microsoft.com/office/drawing/2014/main" id="{00BE6978-6634-4546-8E13-5CB53A7A5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993063" y="1130300"/>
              <a:ext cx="66675" cy="58738"/>
            </a:xfrm>
            <a:custGeom>
              <a:avLst/>
              <a:gdLst>
                <a:gd name="T0" fmla="*/ 5 w 161"/>
                <a:gd name="T1" fmla="*/ 0 h 72"/>
                <a:gd name="T2" fmla="*/ 161 w 161"/>
                <a:gd name="T3" fmla="*/ 51 h 72"/>
                <a:gd name="T4" fmla="*/ 139 w 161"/>
                <a:gd name="T5" fmla="*/ 69 h 72"/>
                <a:gd name="T6" fmla="*/ 15 w 161"/>
                <a:gd name="T7" fmla="*/ 26 h 72"/>
                <a:gd name="T8" fmla="*/ 0 w 161"/>
                <a:gd name="T9" fmla="*/ 9 h 72"/>
                <a:gd name="T10" fmla="*/ 5 w 161"/>
                <a:gd name="T11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72">
                  <a:moveTo>
                    <a:pt x="5" y="0"/>
                  </a:moveTo>
                  <a:cubicBezTo>
                    <a:pt x="60" y="9"/>
                    <a:pt x="111" y="29"/>
                    <a:pt x="161" y="51"/>
                  </a:cubicBezTo>
                  <a:cubicBezTo>
                    <a:pt x="161" y="71"/>
                    <a:pt x="150" y="72"/>
                    <a:pt x="139" y="69"/>
                  </a:cubicBezTo>
                  <a:cubicBezTo>
                    <a:pt x="98" y="55"/>
                    <a:pt x="56" y="41"/>
                    <a:pt x="15" y="26"/>
                  </a:cubicBezTo>
                  <a:cubicBezTo>
                    <a:pt x="9" y="24"/>
                    <a:pt x="5" y="15"/>
                    <a:pt x="0" y="9"/>
                  </a:cubicBezTo>
                  <a:cubicBezTo>
                    <a:pt x="2" y="6"/>
                    <a:pt x="3" y="3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5" name="Freeform 120">
              <a:extLst>
                <a:ext uri="{FF2B5EF4-FFF2-40B4-BE49-F238E27FC236}">
                  <a16:creationId xmlns:a16="http://schemas.microsoft.com/office/drawing/2014/main" id="{71271E2D-BF88-4402-8DC8-8DA21DB7A51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2125" y="1225550"/>
              <a:ext cx="63500" cy="79375"/>
            </a:xfrm>
            <a:custGeom>
              <a:avLst/>
              <a:gdLst>
                <a:gd name="T0" fmla="*/ 0 w 153"/>
                <a:gd name="T1" fmla="*/ 12 h 97"/>
                <a:gd name="T2" fmla="*/ 28 w 153"/>
                <a:gd name="T3" fmla="*/ 2 h 97"/>
                <a:gd name="T4" fmla="*/ 149 w 153"/>
                <a:gd name="T5" fmla="*/ 75 h 97"/>
                <a:gd name="T6" fmla="*/ 153 w 153"/>
                <a:gd name="T7" fmla="*/ 95 h 97"/>
                <a:gd name="T8" fmla="*/ 135 w 153"/>
                <a:gd name="T9" fmla="*/ 96 h 97"/>
                <a:gd name="T10" fmla="*/ 125 w 153"/>
                <a:gd name="T11" fmla="*/ 90 h 97"/>
                <a:gd name="T12" fmla="*/ 0 w 153"/>
                <a:gd name="T13" fmla="*/ 12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3" h="97">
                  <a:moveTo>
                    <a:pt x="0" y="12"/>
                  </a:moveTo>
                  <a:cubicBezTo>
                    <a:pt x="15" y="6"/>
                    <a:pt x="24" y="0"/>
                    <a:pt x="28" y="2"/>
                  </a:cubicBezTo>
                  <a:cubicBezTo>
                    <a:pt x="69" y="25"/>
                    <a:pt x="109" y="50"/>
                    <a:pt x="149" y="75"/>
                  </a:cubicBezTo>
                  <a:cubicBezTo>
                    <a:pt x="153" y="78"/>
                    <a:pt x="152" y="88"/>
                    <a:pt x="153" y="95"/>
                  </a:cubicBezTo>
                  <a:cubicBezTo>
                    <a:pt x="147" y="96"/>
                    <a:pt x="141" y="97"/>
                    <a:pt x="135" y="96"/>
                  </a:cubicBezTo>
                  <a:cubicBezTo>
                    <a:pt x="132" y="96"/>
                    <a:pt x="129" y="92"/>
                    <a:pt x="125" y="90"/>
                  </a:cubicBezTo>
                  <a:cubicBezTo>
                    <a:pt x="87" y="66"/>
                    <a:pt x="48" y="41"/>
                    <a:pt x="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Freeform 121">
              <a:extLst>
                <a:ext uri="{FF2B5EF4-FFF2-40B4-BE49-F238E27FC236}">
                  <a16:creationId xmlns:a16="http://schemas.microsoft.com/office/drawing/2014/main" id="{A6BE3D59-AC66-43BA-A734-4C8D55739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3013" y="354013"/>
              <a:ext cx="38100" cy="28575"/>
            </a:xfrm>
            <a:custGeom>
              <a:avLst/>
              <a:gdLst>
                <a:gd name="T0" fmla="*/ 0 w 94"/>
                <a:gd name="T1" fmla="*/ 17 h 35"/>
                <a:gd name="T2" fmla="*/ 87 w 94"/>
                <a:gd name="T3" fmla="*/ 4 h 35"/>
                <a:gd name="T4" fmla="*/ 94 w 94"/>
                <a:gd name="T5" fmla="*/ 18 h 35"/>
                <a:gd name="T6" fmla="*/ 16 w 94"/>
                <a:gd name="T7" fmla="*/ 34 h 35"/>
                <a:gd name="T8" fmla="*/ 0 w 94"/>
                <a:gd name="T9" fmla="*/ 1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35">
                  <a:moveTo>
                    <a:pt x="0" y="17"/>
                  </a:moveTo>
                  <a:cubicBezTo>
                    <a:pt x="33" y="4"/>
                    <a:pt x="60" y="0"/>
                    <a:pt x="87" y="4"/>
                  </a:cubicBezTo>
                  <a:cubicBezTo>
                    <a:pt x="90" y="5"/>
                    <a:pt x="91" y="13"/>
                    <a:pt x="94" y="18"/>
                  </a:cubicBezTo>
                  <a:cubicBezTo>
                    <a:pt x="69" y="35"/>
                    <a:pt x="42" y="33"/>
                    <a:pt x="16" y="34"/>
                  </a:cubicBezTo>
                  <a:cubicBezTo>
                    <a:pt x="13" y="35"/>
                    <a:pt x="8" y="27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7" name="Freeform 122">
              <a:extLst>
                <a:ext uri="{FF2B5EF4-FFF2-40B4-BE49-F238E27FC236}">
                  <a16:creationId xmlns:a16="http://schemas.microsoft.com/office/drawing/2014/main" id="{F016317D-CA6A-4780-A1BC-3A99A663BF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5125" y="242888"/>
              <a:ext cx="38100" cy="31750"/>
            </a:xfrm>
            <a:custGeom>
              <a:avLst/>
              <a:gdLst>
                <a:gd name="T0" fmla="*/ 85 w 92"/>
                <a:gd name="T1" fmla="*/ 0 h 39"/>
                <a:gd name="T2" fmla="*/ 61 w 92"/>
                <a:gd name="T3" fmla="*/ 31 h 39"/>
                <a:gd name="T4" fmla="*/ 0 w 92"/>
                <a:gd name="T5" fmla="*/ 13 h 39"/>
                <a:gd name="T6" fmla="*/ 85 w 92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39">
                  <a:moveTo>
                    <a:pt x="85" y="0"/>
                  </a:moveTo>
                  <a:cubicBezTo>
                    <a:pt x="92" y="29"/>
                    <a:pt x="75" y="29"/>
                    <a:pt x="61" y="31"/>
                  </a:cubicBezTo>
                  <a:cubicBezTo>
                    <a:pt x="13" y="39"/>
                    <a:pt x="13" y="39"/>
                    <a:pt x="0" y="13"/>
                  </a:cubicBezTo>
                  <a:cubicBezTo>
                    <a:pt x="29" y="9"/>
                    <a:pt x="55" y="5"/>
                    <a:pt x="8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8" name="Freeform 123">
              <a:extLst>
                <a:ext uri="{FF2B5EF4-FFF2-40B4-BE49-F238E27FC236}">
                  <a16:creationId xmlns:a16="http://schemas.microsoft.com/office/drawing/2014/main" id="{4A7B8A27-88BB-41DF-88F4-3E7E349C5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9513" y="376238"/>
              <a:ext cx="36513" cy="26988"/>
            </a:xfrm>
            <a:custGeom>
              <a:avLst/>
              <a:gdLst>
                <a:gd name="T0" fmla="*/ 0 w 90"/>
                <a:gd name="T1" fmla="*/ 13 h 34"/>
                <a:gd name="T2" fmla="*/ 77 w 90"/>
                <a:gd name="T3" fmla="*/ 1 h 34"/>
                <a:gd name="T4" fmla="*/ 89 w 90"/>
                <a:gd name="T5" fmla="*/ 9 h 34"/>
                <a:gd name="T6" fmla="*/ 84 w 90"/>
                <a:gd name="T7" fmla="*/ 22 h 34"/>
                <a:gd name="T8" fmla="*/ 11 w 90"/>
                <a:gd name="T9" fmla="*/ 34 h 34"/>
                <a:gd name="T10" fmla="*/ 0 w 90"/>
                <a:gd name="T11" fmla="*/ 1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34">
                  <a:moveTo>
                    <a:pt x="0" y="13"/>
                  </a:moveTo>
                  <a:cubicBezTo>
                    <a:pt x="29" y="8"/>
                    <a:pt x="53" y="4"/>
                    <a:pt x="77" y="1"/>
                  </a:cubicBezTo>
                  <a:cubicBezTo>
                    <a:pt x="81" y="0"/>
                    <a:pt x="87" y="5"/>
                    <a:pt x="89" y="9"/>
                  </a:cubicBezTo>
                  <a:cubicBezTo>
                    <a:pt x="90" y="12"/>
                    <a:pt x="87" y="21"/>
                    <a:pt x="84" y="22"/>
                  </a:cubicBezTo>
                  <a:cubicBezTo>
                    <a:pt x="60" y="26"/>
                    <a:pt x="36" y="31"/>
                    <a:pt x="11" y="34"/>
                  </a:cubicBezTo>
                  <a:cubicBezTo>
                    <a:pt x="9" y="34"/>
                    <a:pt x="6" y="24"/>
                    <a:pt x="0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9" name="Freeform 124">
              <a:extLst>
                <a:ext uri="{FF2B5EF4-FFF2-40B4-BE49-F238E27FC236}">
                  <a16:creationId xmlns:a16="http://schemas.microsoft.com/office/drawing/2014/main" id="{FAEAAECE-E43B-4DEB-A714-FD15024B5C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6013" y="393700"/>
              <a:ext cx="38100" cy="34925"/>
            </a:xfrm>
            <a:custGeom>
              <a:avLst/>
              <a:gdLst>
                <a:gd name="T0" fmla="*/ 96 w 96"/>
                <a:gd name="T1" fmla="*/ 20 h 44"/>
                <a:gd name="T2" fmla="*/ 0 w 96"/>
                <a:gd name="T3" fmla="*/ 38 h 44"/>
                <a:gd name="T4" fmla="*/ 96 w 96"/>
                <a:gd name="T5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44">
                  <a:moveTo>
                    <a:pt x="96" y="20"/>
                  </a:moveTo>
                  <a:cubicBezTo>
                    <a:pt x="61" y="38"/>
                    <a:pt x="33" y="44"/>
                    <a:pt x="0" y="38"/>
                  </a:cubicBezTo>
                  <a:cubicBezTo>
                    <a:pt x="15" y="9"/>
                    <a:pt x="58" y="0"/>
                    <a:pt x="96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Freeform 125">
              <a:extLst>
                <a:ext uri="{FF2B5EF4-FFF2-40B4-BE49-F238E27FC236}">
                  <a16:creationId xmlns:a16="http://schemas.microsoft.com/office/drawing/2014/main" id="{52851D8B-5297-49B4-A9A2-B825AC809E9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0925" y="419100"/>
              <a:ext cx="34925" cy="33338"/>
            </a:xfrm>
            <a:custGeom>
              <a:avLst/>
              <a:gdLst>
                <a:gd name="T0" fmla="*/ 84 w 84"/>
                <a:gd name="T1" fmla="*/ 8 h 41"/>
                <a:gd name="T2" fmla="*/ 82 w 84"/>
                <a:gd name="T3" fmla="*/ 23 h 41"/>
                <a:gd name="T4" fmla="*/ 10 w 84"/>
                <a:gd name="T5" fmla="*/ 41 h 41"/>
                <a:gd name="T6" fmla="*/ 0 w 84"/>
                <a:gd name="T7" fmla="*/ 31 h 41"/>
                <a:gd name="T8" fmla="*/ 6 w 84"/>
                <a:gd name="T9" fmla="*/ 18 h 41"/>
                <a:gd name="T10" fmla="*/ 84 w 84"/>
                <a:gd name="T11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41">
                  <a:moveTo>
                    <a:pt x="84" y="8"/>
                  </a:moveTo>
                  <a:cubicBezTo>
                    <a:pt x="83" y="14"/>
                    <a:pt x="84" y="23"/>
                    <a:pt x="82" y="23"/>
                  </a:cubicBezTo>
                  <a:cubicBezTo>
                    <a:pt x="58" y="30"/>
                    <a:pt x="34" y="36"/>
                    <a:pt x="10" y="41"/>
                  </a:cubicBezTo>
                  <a:cubicBezTo>
                    <a:pt x="7" y="41"/>
                    <a:pt x="1" y="35"/>
                    <a:pt x="0" y="31"/>
                  </a:cubicBezTo>
                  <a:cubicBezTo>
                    <a:pt x="0" y="27"/>
                    <a:pt x="3" y="19"/>
                    <a:pt x="6" y="18"/>
                  </a:cubicBezTo>
                  <a:cubicBezTo>
                    <a:pt x="31" y="11"/>
                    <a:pt x="56" y="0"/>
                    <a:pt x="8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1" name="Freeform 126">
              <a:extLst>
                <a:ext uri="{FF2B5EF4-FFF2-40B4-BE49-F238E27FC236}">
                  <a16:creationId xmlns:a16="http://schemas.microsoft.com/office/drawing/2014/main" id="{50D7990F-8C08-47C0-B72B-0B2C552F1C7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7425" y="447675"/>
              <a:ext cx="36513" cy="41275"/>
            </a:xfrm>
            <a:custGeom>
              <a:avLst/>
              <a:gdLst>
                <a:gd name="T0" fmla="*/ 0 w 89"/>
                <a:gd name="T1" fmla="*/ 27 h 49"/>
                <a:gd name="T2" fmla="*/ 82 w 89"/>
                <a:gd name="T3" fmla="*/ 3 h 49"/>
                <a:gd name="T4" fmla="*/ 66 w 89"/>
                <a:gd name="T5" fmla="*/ 29 h 49"/>
                <a:gd name="T6" fmla="*/ 0 w 89"/>
                <a:gd name="T7" fmla="*/ 27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9">
                  <a:moveTo>
                    <a:pt x="0" y="27"/>
                  </a:moveTo>
                  <a:cubicBezTo>
                    <a:pt x="26" y="9"/>
                    <a:pt x="53" y="0"/>
                    <a:pt x="82" y="3"/>
                  </a:cubicBezTo>
                  <a:cubicBezTo>
                    <a:pt x="89" y="22"/>
                    <a:pt x="78" y="27"/>
                    <a:pt x="66" y="29"/>
                  </a:cubicBezTo>
                  <a:cubicBezTo>
                    <a:pt x="44" y="33"/>
                    <a:pt x="21" y="49"/>
                    <a:pt x="0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2" name="Freeform 127">
              <a:extLst>
                <a:ext uri="{FF2B5EF4-FFF2-40B4-BE49-F238E27FC236}">
                  <a16:creationId xmlns:a16="http://schemas.microsoft.com/office/drawing/2014/main" id="{CE249E05-B187-42C5-AAB0-83232879111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3563" y="182563"/>
              <a:ext cx="34925" cy="31750"/>
            </a:xfrm>
            <a:custGeom>
              <a:avLst/>
              <a:gdLst>
                <a:gd name="T0" fmla="*/ 85 w 85"/>
                <a:gd name="T1" fmla="*/ 22 h 38"/>
                <a:gd name="T2" fmla="*/ 4 w 85"/>
                <a:gd name="T3" fmla="*/ 37 h 38"/>
                <a:gd name="T4" fmla="*/ 0 w 85"/>
                <a:gd name="T5" fmla="*/ 19 h 38"/>
                <a:gd name="T6" fmla="*/ 53 w 85"/>
                <a:gd name="T7" fmla="*/ 6 h 38"/>
                <a:gd name="T8" fmla="*/ 85 w 85"/>
                <a:gd name="T9" fmla="*/ 2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38">
                  <a:moveTo>
                    <a:pt x="85" y="22"/>
                  </a:moveTo>
                  <a:cubicBezTo>
                    <a:pt x="60" y="37"/>
                    <a:pt x="32" y="38"/>
                    <a:pt x="4" y="37"/>
                  </a:cubicBezTo>
                  <a:cubicBezTo>
                    <a:pt x="3" y="37"/>
                    <a:pt x="0" y="19"/>
                    <a:pt x="0" y="19"/>
                  </a:cubicBezTo>
                  <a:cubicBezTo>
                    <a:pt x="18" y="14"/>
                    <a:pt x="35" y="9"/>
                    <a:pt x="53" y="6"/>
                  </a:cubicBezTo>
                  <a:cubicBezTo>
                    <a:pt x="64" y="4"/>
                    <a:pt x="78" y="0"/>
                    <a:pt x="85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3" name="Freeform 128">
              <a:extLst>
                <a:ext uri="{FF2B5EF4-FFF2-40B4-BE49-F238E27FC236}">
                  <a16:creationId xmlns:a16="http://schemas.microsoft.com/office/drawing/2014/main" id="{DDF00BDF-30C9-433B-AD90-B5857F7E8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5475" y="165100"/>
              <a:ext cx="38100" cy="31750"/>
            </a:xfrm>
            <a:custGeom>
              <a:avLst/>
              <a:gdLst>
                <a:gd name="T0" fmla="*/ 90 w 90"/>
                <a:gd name="T1" fmla="*/ 12 h 38"/>
                <a:gd name="T2" fmla="*/ 0 w 90"/>
                <a:gd name="T3" fmla="*/ 19 h 38"/>
                <a:gd name="T4" fmla="*/ 78 w 90"/>
                <a:gd name="T5" fmla="*/ 0 h 38"/>
                <a:gd name="T6" fmla="*/ 90 w 90"/>
                <a:gd name="T7" fmla="*/ 1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38">
                  <a:moveTo>
                    <a:pt x="90" y="12"/>
                  </a:moveTo>
                  <a:cubicBezTo>
                    <a:pt x="53" y="36"/>
                    <a:pt x="21" y="38"/>
                    <a:pt x="0" y="19"/>
                  </a:cubicBezTo>
                  <a:cubicBezTo>
                    <a:pt x="24" y="0"/>
                    <a:pt x="51" y="2"/>
                    <a:pt x="78" y="0"/>
                  </a:cubicBezTo>
                  <a:cubicBezTo>
                    <a:pt x="81" y="0"/>
                    <a:pt x="86" y="8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4" name="Freeform 129">
              <a:extLst>
                <a:ext uri="{FF2B5EF4-FFF2-40B4-BE49-F238E27FC236}">
                  <a16:creationId xmlns:a16="http://schemas.microsoft.com/office/drawing/2014/main" id="{5522D37A-8116-49B4-A1B5-DA6C72D04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6888" y="207963"/>
              <a:ext cx="36513" cy="25400"/>
            </a:xfrm>
            <a:custGeom>
              <a:avLst/>
              <a:gdLst>
                <a:gd name="T0" fmla="*/ 87 w 87"/>
                <a:gd name="T1" fmla="*/ 16 h 32"/>
                <a:gd name="T2" fmla="*/ 62 w 87"/>
                <a:gd name="T3" fmla="*/ 27 h 32"/>
                <a:gd name="T4" fmla="*/ 7 w 87"/>
                <a:gd name="T5" fmla="*/ 32 h 32"/>
                <a:gd name="T6" fmla="*/ 1 w 87"/>
                <a:gd name="T7" fmla="*/ 24 h 32"/>
                <a:gd name="T8" fmla="*/ 6 w 87"/>
                <a:gd name="T9" fmla="*/ 11 h 32"/>
                <a:gd name="T10" fmla="*/ 87 w 87"/>
                <a:gd name="T11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" h="32">
                  <a:moveTo>
                    <a:pt x="87" y="16"/>
                  </a:moveTo>
                  <a:cubicBezTo>
                    <a:pt x="79" y="20"/>
                    <a:pt x="71" y="25"/>
                    <a:pt x="62" y="27"/>
                  </a:cubicBezTo>
                  <a:cubicBezTo>
                    <a:pt x="44" y="30"/>
                    <a:pt x="25" y="31"/>
                    <a:pt x="7" y="32"/>
                  </a:cubicBezTo>
                  <a:cubicBezTo>
                    <a:pt x="5" y="32"/>
                    <a:pt x="0" y="27"/>
                    <a:pt x="1" y="24"/>
                  </a:cubicBezTo>
                  <a:cubicBezTo>
                    <a:pt x="1" y="19"/>
                    <a:pt x="3" y="13"/>
                    <a:pt x="6" y="11"/>
                  </a:cubicBezTo>
                  <a:cubicBezTo>
                    <a:pt x="17" y="2"/>
                    <a:pt x="67" y="0"/>
                    <a:pt x="87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Freeform 130">
              <a:extLst>
                <a:ext uri="{FF2B5EF4-FFF2-40B4-BE49-F238E27FC236}">
                  <a16:creationId xmlns:a16="http://schemas.microsoft.com/office/drawing/2014/main" id="{C0A34A80-9120-49CD-B6D3-227FACB9F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20038" y="263525"/>
              <a:ext cx="38100" cy="26988"/>
            </a:xfrm>
            <a:custGeom>
              <a:avLst/>
              <a:gdLst>
                <a:gd name="T0" fmla="*/ 95 w 95"/>
                <a:gd name="T1" fmla="*/ 15 h 32"/>
                <a:gd name="T2" fmla="*/ 9 w 95"/>
                <a:gd name="T3" fmla="*/ 30 h 32"/>
                <a:gd name="T4" fmla="*/ 20 w 95"/>
                <a:gd name="T5" fmla="*/ 6 h 32"/>
                <a:gd name="T6" fmla="*/ 82 w 95"/>
                <a:gd name="T7" fmla="*/ 1 h 32"/>
                <a:gd name="T8" fmla="*/ 95 w 95"/>
                <a:gd name="T9" fmla="*/ 1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32">
                  <a:moveTo>
                    <a:pt x="95" y="15"/>
                  </a:moveTo>
                  <a:cubicBezTo>
                    <a:pt x="64" y="32"/>
                    <a:pt x="36" y="32"/>
                    <a:pt x="9" y="30"/>
                  </a:cubicBezTo>
                  <a:cubicBezTo>
                    <a:pt x="0" y="14"/>
                    <a:pt x="9" y="8"/>
                    <a:pt x="20" y="6"/>
                  </a:cubicBezTo>
                  <a:cubicBezTo>
                    <a:pt x="41" y="3"/>
                    <a:pt x="62" y="1"/>
                    <a:pt x="82" y="1"/>
                  </a:cubicBezTo>
                  <a:cubicBezTo>
                    <a:pt x="85" y="0"/>
                    <a:pt x="89" y="7"/>
                    <a:pt x="95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6" name="Freeform 131">
              <a:extLst>
                <a:ext uri="{FF2B5EF4-FFF2-40B4-BE49-F238E27FC236}">
                  <a16:creationId xmlns:a16="http://schemas.microsoft.com/office/drawing/2014/main" id="{E6C9CAF6-B720-41E0-8D22-09D44E7F57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54950" y="280988"/>
              <a:ext cx="36513" cy="31750"/>
            </a:xfrm>
            <a:custGeom>
              <a:avLst/>
              <a:gdLst>
                <a:gd name="T0" fmla="*/ 0 w 90"/>
                <a:gd name="T1" fmla="*/ 28 h 39"/>
                <a:gd name="T2" fmla="*/ 16 w 90"/>
                <a:gd name="T3" fmla="*/ 9 h 39"/>
                <a:gd name="T4" fmla="*/ 75 w 90"/>
                <a:gd name="T5" fmla="*/ 0 h 39"/>
                <a:gd name="T6" fmla="*/ 89 w 90"/>
                <a:gd name="T7" fmla="*/ 10 h 39"/>
                <a:gd name="T8" fmla="*/ 81 w 90"/>
                <a:gd name="T9" fmla="*/ 24 h 39"/>
                <a:gd name="T10" fmla="*/ 0 w 90"/>
                <a:gd name="T11" fmla="*/ 2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39">
                  <a:moveTo>
                    <a:pt x="0" y="28"/>
                  </a:moveTo>
                  <a:cubicBezTo>
                    <a:pt x="8" y="19"/>
                    <a:pt x="11" y="10"/>
                    <a:pt x="16" y="9"/>
                  </a:cubicBezTo>
                  <a:cubicBezTo>
                    <a:pt x="36" y="5"/>
                    <a:pt x="55" y="2"/>
                    <a:pt x="75" y="0"/>
                  </a:cubicBezTo>
                  <a:cubicBezTo>
                    <a:pt x="80" y="0"/>
                    <a:pt x="88" y="5"/>
                    <a:pt x="89" y="10"/>
                  </a:cubicBezTo>
                  <a:cubicBezTo>
                    <a:pt x="90" y="14"/>
                    <a:pt x="85" y="23"/>
                    <a:pt x="81" y="24"/>
                  </a:cubicBezTo>
                  <a:cubicBezTo>
                    <a:pt x="56" y="30"/>
                    <a:pt x="31" y="39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7" name="Freeform 132">
              <a:extLst>
                <a:ext uri="{FF2B5EF4-FFF2-40B4-BE49-F238E27FC236}">
                  <a16:creationId xmlns:a16="http://schemas.microsoft.com/office/drawing/2014/main" id="{D21DB0E7-AB19-4EAA-B7EE-E39AA0DA3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0" y="292100"/>
              <a:ext cx="36513" cy="33338"/>
            </a:xfrm>
            <a:custGeom>
              <a:avLst/>
              <a:gdLst>
                <a:gd name="T0" fmla="*/ 90 w 90"/>
                <a:gd name="T1" fmla="*/ 26 h 41"/>
                <a:gd name="T2" fmla="*/ 9 w 90"/>
                <a:gd name="T3" fmla="*/ 41 h 41"/>
                <a:gd name="T4" fmla="*/ 1 w 90"/>
                <a:gd name="T5" fmla="*/ 29 h 41"/>
                <a:gd name="T6" fmla="*/ 6 w 90"/>
                <a:gd name="T7" fmla="*/ 20 h 41"/>
                <a:gd name="T8" fmla="*/ 85 w 90"/>
                <a:gd name="T9" fmla="*/ 14 h 41"/>
                <a:gd name="T10" fmla="*/ 90 w 90"/>
                <a:gd name="T11" fmla="*/ 26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41">
                  <a:moveTo>
                    <a:pt x="90" y="26"/>
                  </a:moveTo>
                  <a:cubicBezTo>
                    <a:pt x="65" y="40"/>
                    <a:pt x="37" y="41"/>
                    <a:pt x="9" y="41"/>
                  </a:cubicBezTo>
                  <a:cubicBezTo>
                    <a:pt x="6" y="41"/>
                    <a:pt x="2" y="34"/>
                    <a:pt x="1" y="29"/>
                  </a:cubicBezTo>
                  <a:cubicBezTo>
                    <a:pt x="0" y="27"/>
                    <a:pt x="3" y="20"/>
                    <a:pt x="6" y="20"/>
                  </a:cubicBezTo>
                  <a:cubicBezTo>
                    <a:pt x="32" y="15"/>
                    <a:pt x="57" y="0"/>
                    <a:pt x="85" y="14"/>
                  </a:cubicBezTo>
                  <a:cubicBezTo>
                    <a:pt x="87" y="15"/>
                    <a:pt x="87" y="19"/>
                    <a:pt x="90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8" name="Freeform 133">
              <a:extLst>
                <a:ext uri="{FF2B5EF4-FFF2-40B4-BE49-F238E27FC236}">
                  <a16:creationId xmlns:a16="http://schemas.microsoft.com/office/drawing/2014/main" id="{7D72A775-BFCA-4238-B2BD-3E91D1A46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9688" y="334963"/>
              <a:ext cx="36513" cy="31750"/>
            </a:xfrm>
            <a:custGeom>
              <a:avLst/>
              <a:gdLst>
                <a:gd name="T0" fmla="*/ 0 w 87"/>
                <a:gd name="T1" fmla="*/ 17 h 37"/>
                <a:gd name="T2" fmla="*/ 76 w 87"/>
                <a:gd name="T3" fmla="*/ 2 h 37"/>
                <a:gd name="T4" fmla="*/ 86 w 87"/>
                <a:gd name="T5" fmla="*/ 11 h 37"/>
                <a:gd name="T6" fmla="*/ 83 w 87"/>
                <a:gd name="T7" fmla="*/ 21 h 37"/>
                <a:gd name="T8" fmla="*/ 4 w 87"/>
                <a:gd name="T9" fmla="*/ 29 h 37"/>
                <a:gd name="T10" fmla="*/ 0 w 87"/>
                <a:gd name="T11" fmla="*/ 1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" h="37">
                  <a:moveTo>
                    <a:pt x="0" y="17"/>
                  </a:moveTo>
                  <a:cubicBezTo>
                    <a:pt x="24" y="0"/>
                    <a:pt x="50" y="3"/>
                    <a:pt x="76" y="2"/>
                  </a:cubicBezTo>
                  <a:cubicBezTo>
                    <a:pt x="79" y="2"/>
                    <a:pt x="84" y="7"/>
                    <a:pt x="86" y="11"/>
                  </a:cubicBezTo>
                  <a:cubicBezTo>
                    <a:pt x="87" y="13"/>
                    <a:pt x="85" y="19"/>
                    <a:pt x="83" y="21"/>
                  </a:cubicBezTo>
                  <a:cubicBezTo>
                    <a:pt x="72" y="31"/>
                    <a:pt x="18" y="37"/>
                    <a:pt x="4" y="29"/>
                  </a:cubicBezTo>
                  <a:cubicBezTo>
                    <a:pt x="2" y="27"/>
                    <a:pt x="2" y="22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9" name="Freeform 134">
              <a:extLst>
                <a:ext uri="{FF2B5EF4-FFF2-40B4-BE49-F238E27FC236}">
                  <a16:creationId xmlns:a16="http://schemas.microsoft.com/office/drawing/2014/main" id="{A338310B-B811-4348-A3A3-6FB4A2C6F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0738" y="79375"/>
              <a:ext cx="34925" cy="36513"/>
            </a:xfrm>
            <a:custGeom>
              <a:avLst/>
              <a:gdLst>
                <a:gd name="T0" fmla="*/ 85 w 85"/>
                <a:gd name="T1" fmla="*/ 11 h 44"/>
                <a:gd name="T2" fmla="*/ 73 w 85"/>
                <a:gd name="T3" fmla="*/ 28 h 44"/>
                <a:gd name="T4" fmla="*/ 16 w 85"/>
                <a:gd name="T5" fmla="*/ 43 h 44"/>
                <a:gd name="T6" fmla="*/ 1 w 85"/>
                <a:gd name="T7" fmla="*/ 35 h 44"/>
                <a:gd name="T8" fmla="*/ 8 w 85"/>
                <a:gd name="T9" fmla="*/ 20 h 44"/>
                <a:gd name="T10" fmla="*/ 78 w 85"/>
                <a:gd name="T11" fmla="*/ 0 h 44"/>
                <a:gd name="T12" fmla="*/ 85 w 85"/>
                <a:gd name="T13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4">
                  <a:moveTo>
                    <a:pt x="85" y="11"/>
                  </a:moveTo>
                  <a:cubicBezTo>
                    <a:pt x="81" y="17"/>
                    <a:pt x="79" y="26"/>
                    <a:pt x="73" y="28"/>
                  </a:cubicBezTo>
                  <a:cubicBezTo>
                    <a:pt x="55" y="34"/>
                    <a:pt x="35" y="39"/>
                    <a:pt x="16" y="43"/>
                  </a:cubicBezTo>
                  <a:cubicBezTo>
                    <a:pt x="11" y="44"/>
                    <a:pt x="3" y="39"/>
                    <a:pt x="1" y="35"/>
                  </a:cubicBezTo>
                  <a:cubicBezTo>
                    <a:pt x="0" y="31"/>
                    <a:pt x="4" y="21"/>
                    <a:pt x="8" y="20"/>
                  </a:cubicBezTo>
                  <a:cubicBezTo>
                    <a:pt x="31" y="12"/>
                    <a:pt x="55" y="7"/>
                    <a:pt x="78" y="0"/>
                  </a:cubicBezTo>
                  <a:cubicBezTo>
                    <a:pt x="81" y="4"/>
                    <a:pt x="83" y="7"/>
                    <a:pt x="85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0" name="Freeform 135">
              <a:extLst>
                <a:ext uri="{FF2B5EF4-FFF2-40B4-BE49-F238E27FC236}">
                  <a16:creationId xmlns:a16="http://schemas.microsoft.com/office/drawing/2014/main" id="{3B099DDE-66F0-4F52-891B-815ECFF19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5650" y="111125"/>
              <a:ext cx="36513" cy="38100"/>
            </a:xfrm>
            <a:custGeom>
              <a:avLst/>
              <a:gdLst>
                <a:gd name="T0" fmla="*/ 86 w 86"/>
                <a:gd name="T1" fmla="*/ 14 h 47"/>
                <a:gd name="T2" fmla="*/ 0 w 86"/>
                <a:gd name="T3" fmla="*/ 29 h 47"/>
                <a:gd name="T4" fmla="*/ 86 w 86"/>
                <a:gd name="T5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7">
                  <a:moveTo>
                    <a:pt x="86" y="14"/>
                  </a:moveTo>
                  <a:cubicBezTo>
                    <a:pt x="64" y="40"/>
                    <a:pt x="23" y="47"/>
                    <a:pt x="0" y="29"/>
                  </a:cubicBezTo>
                  <a:cubicBezTo>
                    <a:pt x="24" y="6"/>
                    <a:pt x="60" y="0"/>
                    <a:pt x="86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1" name="Freeform 136">
              <a:extLst>
                <a:ext uri="{FF2B5EF4-FFF2-40B4-BE49-F238E27FC236}">
                  <a16:creationId xmlns:a16="http://schemas.microsoft.com/office/drawing/2014/main" id="{1857310E-E6F4-43EA-8187-2D8B0F258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838" y="523875"/>
              <a:ext cx="36513" cy="41275"/>
            </a:xfrm>
            <a:custGeom>
              <a:avLst/>
              <a:gdLst>
                <a:gd name="T0" fmla="*/ 0 w 92"/>
                <a:gd name="T1" fmla="*/ 35 h 51"/>
                <a:gd name="T2" fmla="*/ 74 w 92"/>
                <a:gd name="T3" fmla="*/ 1 h 51"/>
                <a:gd name="T4" fmla="*/ 90 w 92"/>
                <a:gd name="T5" fmla="*/ 8 h 51"/>
                <a:gd name="T6" fmla="*/ 87 w 92"/>
                <a:gd name="T7" fmla="*/ 22 h 51"/>
                <a:gd name="T8" fmla="*/ 19 w 92"/>
                <a:gd name="T9" fmla="*/ 50 h 51"/>
                <a:gd name="T10" fmla="*/ 0 w 92"/>
                <a:gd name="T11" fmla="*/ 3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51">
                  <a:moveTo>
                    <a:pt x="0" y="35"/>
                  </a:moveTo>
                  <a:cubicBezTo>
                    <a:pt x="30" y="21"/>
                    <a:pt x="52" y="10"/>
                    <a:pt x="74" y="1"/>
                  </a:cubicBezTo>
                  <a:cubicBezTo>
                    <a:pt x="78" y="0"/>
                    <a:pt x="86" y="4"/>
                    <a:pt x="90" y="8"/>
                  </a:cubicBezTo>
                  <a:cubicBezTo>
                    <a:pt x="92" y="10"/>
                    <a:pt x="90" y="20"/>
                    <a:pt x="87" y="22"/>
                  </a:cubicBezTo>
                  <a:cubicBezTo>
                    <a:pt x="65" y="32"/>
                    <a:pt x="42" y="41"/>
                    <a:pt x="19" y="50"/>
                  </a:cubicBezTo>
                  <a:cubicBezTo>
                    <a:pt x="17" y="51"/>
                    <a:pt x="12" y="44"/>
                    <a:pt x="0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Freeform 137">
              <a:extLst>
                <a:ext uri="{FF2B5EF4-FFF2-40B4-BE49-F238E27FC236}">
                  <a16:creationId xmlns:a16="http://schemas.microsoft.com/office/drawing/2014/main" id="{A2DB54FB-B9A2-443B-AF5E-76077A32C8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3188" y="317500"/>
              <a:ext cx="39688" cy="25400"/>
            </a:xfrm>
            <a:custGeom>
              <a:avLst/>
              <a:gdLst>
                <a:gd name="T0" fmla="*/ 0 w 98"/>
                <a:gd name="T1" fmla="*/ 12 h 32"/>
                <a:gd name="T2" fmla="*/ 85 w 98"/>
                <a:gd name="T3" fmla="*/ 0 h 32"/>
                <a:gd name="T4" fmla="*/ 80 w 98"/>
                <a:gd name="T5" fmla="*/ 26 h 32"/>
                <a:gd name="T6" fmla="*/ 14 w 98"/>
                <a:gd name="T7" fmla="*/ 32 h 32"/>
                <a:gd name="T8" fmla="*/ 0 w 98"/>
                <a:gd name="T9" fmla="*/ 1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32">
                  <a:moveTo>
                    <a:pt x="0" y="12"/>
                  </a:moveTo>
                  <a:cubicBezTo>
                    <a:pt x="34" y="7"/>
                    <a:pt x="61" y="3"/>
                    <a:pt x="85" y="0"/>
                  </a:cubicBezTo>
                  <a:cubicBezTo>
                    <a:pt x="98" y="16"/>
                    <a:pt x="92" y="24"/>
                    <a:pt x="80" y="26"/>
                  </a:cubicBezTo>
                  <a:cubicBezTo>
                    <a:pt x="58" y="30"/>
                    <a:pt x="36" y="31"/>
                    <a:pt x="14" y="32"/>
                  </a:cubicBezTo>
                  <a:cubicBezTo>
                    <a:pt x="11" y="32"/>
                    <a:pt x="9" y="25"/>
                    <a:pt x="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3" name="Freeform 138">
              <a:extLst>
                <a:ext uri="{FF2B5EF4-FFF2-40B4-BE49-F238E27FC236}">
                  <a16:creationId xmlns:a16="http://schemas.microsoft.com/office/drawing/2014/main" id="{3CDA2BE7-DE1E-4BA8-87E2-C78809393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2150" y="139700"/>
              <a:ext cx="34925" cy="31750"/>
            </a:xfrm>
            <a:custGeom>
              <a:avLst/>
              <a:gdLst>
                <a:gd name="T0" fmla="*/ 87 w 87"/>
                <a:gd name="T1" fmla="*/ 9 h 38"/>
                <a:gd name="T2" fmla="*/ 75 w 87"/>
                <a:gd name="T3" fmla="*/ 26 h 38"/>
                <a:gd name="T4" fmla="*/ 17 w 87"/>
                <a:gd name="T5" fmla="*/ 37 h 38"/>
                <a:gd name="T6" fmla="*/ 0 w 87"/>
                <a:gd name="T7" fmla="*/ 26 h 38"/>
                <a:gd name="T8" fmla="*/ 12 w 87"/>
                <a:gd name="T9" fmla="*/ 12 h 38"/>
                <a:gd name="T10" fmla="*/ 80 w 87"/>
                <a:gd name="T11" fmla="*/ 0 h 38"/>
                <a:gd name="T12" fmla="*/ 87 w 87"/>
                <a:gd name="T13" fmla="*/ 9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38">
                  <a:moveTo>
                    <a:pt x="87" y="9"/>
                  </a:moveTo>
                  <a:cubicBezTo>
                    <a:pt x="83" y="15"/>
                    <a:pt x="80" y="25"/>
                    <a:pt x="75" y="26"/>
                  </a:cubicBezTo>
                  <a:cubicBezTo>
                    <a:pt x="56" y="31"/>
                    <a:pt x="37" y="35"/>
                    <a:pt x="17" y="37"/>
                  </a:cubicBezTo>
                  <a:cubicBezTo>
                    <a:pt x="12" y="38"/>
                    <a:pt x="6" y="30"/>
                    <a:pt x="0" y="26"/>
                  </a:cubicBezTo>
                  <a:cubicBezTo>
                    <a:pt x="4" y="21"/>
                    <a:pt x="7" y="13"/>
                    <a:pt x="12" y="12"/>
                  </a:cubicBezTo>
                  <a:cubicBezTo>
                    <a:pt x="34" y="7"/>
                    <a:pt x="57" y="4"/>
                    <a:pt x="80" y="0"/>
                  </a:cubicBezTo>
                  <a:cubicBezTo>
                    <a:pt x="82" y="3"/>
                    <a:pt x="84" y="6"/>
                    <a:pt x="87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4" name="Freeform 139">
              <a:extLst>
                <a:ext uri="{FF2B5EF4-FFF2-40B4-BE49-F238E27FC236}">
                  <a16:creationId xmlns:a16="http://schemas.microsoft.com/office/drawing/2014/main" id="{8889037F-8255-4461-9C53-C83FD3A9316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1800" y="220663"/>
              <a:ext cx="36513" cy="33338"/>
            </a:xfrm>
            <a:custGeom>
              <a:avLst/>
              <a:gdLst>
                <a:gd name="T0" fmla="*/ 88 w 88"/>
                <a:gd name="T1" fmla="*/ 16 h 42"/>
                <a:gd name="T2" fmla="*/ 77 w 88"/>
                <a:gd name="T3" fmla="*/ 31 h 42"/>
                <a:gd name="T4" fmla="*/ 15 w 88"/>
                <a:gd name="T5" fmla="*/ 42 h 42"/>
                <a:gd name="T6" fmla="*/ 1 w 88"/>
                <a:gd name="T7" fmla="*/ 32 h 42"/>
                <a:gd name="T8" fmla="*/ 6 w 88"/>
                <a:gd name="T9" fmla="*/ 19 h 42"/>
                <a:gd name="T10" fmla="*/ 88 w 88"/>
                <a:gd name="T11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8" h="42">
                  <a:moveTo>
                    <a:pt x="88" y="16"/>
                  </a:moveTo>
                  <a:cubicBezTo>
                    <a:pt x="83" y="22"/>
                    <a:pt x="81" y="31"/>
                    <a:pt x="77" y="31"/>
                  </a:cubicBezTo>
                  <a:cubicBezTo>
                    <a:pt x="56" y="36"/>
                    <a:pt x="36" y="40"/>
                    <a:pt x="15" y="42"/>
                  </a:cubicBezTo>
                  <a:cubicBezTo>
                    <a:pt x="11" y="42"/>
                    <a:pt x="4" y="36"/>
                    <a:pt x="1" y="32"/>
                  </a:cubicBezTo>
                  <a:cubicBezTo>
                    <a:pt x="0" y="29"/>
                    <a:pt x="4" y="19"/>
                    <a:pt x="6" y="19"/>
                  </a:cubicBezTo>
                  <a:cubicBezTo>
                    <a:pt x="32" y="14"/>
                    <a:pt x="58" y="0"/>
                    <a:pt x="88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5" name="Freeform 140">
              <a:extLst>
                <a:ext uri="{FF2B5EF4-FFF2-40B4-BE49-F238E27FC236}">
                  <a16:creationId xmlns:a16="http://schemas.microsoft.com/office/drawing/2014/main" id="{72DF127F-68F6-4681-94BC-566794CA0C8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3925" y="479425"/>
              <a:ext cx="33338" cy="36513"/>
            </a:xfrm>
            <a:custGeom>
              <a:avLst/>
              <a:gdLst>
                <a:gd name="T0" fmla="*/ 0 w 81"/>
                <a:gd name="T1" fmla="*/ 44 h 44"/>
                <a:gd name="T2" fmla="*/ 81 w 81"/>
                <a:gd name="T3" fmla="*/ 9 h 44"/>
                <a:gd name="T4" fmla="*/ 0 w 81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44">
                  <a:moveTo>
                    <a:pt x="0" y="44"/>
                  </a:moveTo>
                  <a:cubicBezTo>
                    <a:pt x="5" y="15"/>
                    <a:pt x="43" y="0"/>
                    <a:pt x="81" y="9"/>
                  </a:cubicBezTo>
                  <a:cubicBezTo>
                    <a:pt x="72" y="31"/>
                    <a:pt x="52" y="40"/>
                    <a:pt x="0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Freeform 141">
              <a:extLst>
                <a:ext uri="{FF2B5EF4-FFF2-40B4-BE49-F238E27FC236}">
                  <a16:creationId xmlns:a16="http://schemas.microsoft.com/office/drawing/2014/main" id="{CE9ECDD2-4DEB-4A65-BC20-2B6D430FE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9150" y="588963"/>
              <a:ext cx="20638" cy="68263"/>
            </a:xfrm>
            <a:custGeom>
              <a:avLst/>
              <a:gdLst>
                <a:gd name="T0" fmla="*/ 40 w 53"/>
                <a:gd name="T1" fmla="*/ 0 h 84"/>
                <a:gd name="T2" fmla="*/ 47 w 53"/>
                <a:gd name="T3" fmla="*/ 4 h 84"/>
                <a:gd name="T4" fmla="*/ 51 w 53"/>
                <a:gd name="T5" fmla="*/ 20 h 84"/>
                <a:gd name="T6" fmla="*/ 16 w 53"/>
                <a:gd name="T7" fmla="*/ 76 h 84"/>
                <a:gd name="T8" fmla="*/ 2 w 53"/>
                <a:gd name="T9" fmla="*/ 60 h 84"/>
                <a:gd name="T10" fmla="*/ 40 w 5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84">
                  <a:moveTo>
                    <a:pt x="40" y="0"/>
                  </a:moveTo>
                  <a:cubicBezTo>
                    <a:pt x="45" y="2"/>
                    <a:pt x="47" y="3"/>
                    <a:pt x="47" y="4"/>
                  </a:cubicBezTo>
                  <a:cubicBezTo>
                    <a:pt x="49" y="9"/>
                    <a:pt x="53" y="17"/>
                    <a:pt x="51" y="20"/>
                  </a:cubicBezTo>
                  <a:cubicBezTo>
                    <a:pt x="41" y="40"/>
                    <a:pt x="31" y="61"/>
                    <a:pt x="16" y="76"/>
                  </a:cubicBezTo>
                  <a:cubicBezTo>
                    <a:pt x="8" y="84"/>
                    <a:pt x="0" y="70"/>
                    <a:pt x="2" y="60"/>
                  </a:cubicBezTo>
                  <a:cubicBezTo>
                    <a:pt x="6" y="36"/>
                    <a:pt x="18" y="15"/>
                    <a:pt x="4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7" name="Freeform 142">
              <a:extLst>
                <a:ext uri="{FF2B5EF4-FFF2-40B4-BE49-F238E27FC236}">
                  <a16:creationId xmlns:a16="http://schemas.microsoft.com/office/drawing/2014/main" id="{C66E6D6F-5DE3-46C9-AA47-F499DBE5E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2650" y="38100"/>
              <a:ext cx="34925" cy="39688"/>
            </a:xfrm>
            <a:custGeom>
              <a:avLst/>
              <a:gdLst>
                <a:gd name="T0" fmla="*/ 0 w 88"/>
                <a:gd name="T1" fmla="*/ 42 h 48"/>
                <a:gd name="T2" fmla="*/ 85 w 88"/>
                <a:gd name="T3" fmla="*/ 0 h 48"/>
                <a:gd name="T4" fmla="*/ 86 w 88"/>
                <a:gd name="T5" fmla="*/ 23 h 48"/>
                <a:gd name="T6" fmla="*/ 0 w 88"/>
                <a:gd name="T7" fmla="*/ 4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48">
                  <a:moveTo>
                    <a:pt x="0" y="42"/>
                  </a:moveTo>
                  <a:cubicBezTo>
                    <a:pt x="23" y="11"/>
                    <a:pt x="55" y="14"/>
                    <a:pt x="85" y="0"/>
                  </a:cubicBezTo>
                  <a:cubicBezTo>
                    <a:pt x="85" y="12"/>
                    <a:pt x="88" y="20"/>
                    <a:pt x="86" y="23"/>
                  </a:cubicBezTo>
                  <a:cubicBezTo>
                    <a:pt x="72" y="38"/>
                    <a:pt x="30" y="48"/>
                    <a:pt x="0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Freeform 143">
              <a:extLst>
                <a:ext uri="{FF2B5EF4-FFF2-40B4-BE49-F238E27FC236}">
                  <a16:creationId xmlns:a16="http://schemas.microsoft.com/office/drawing/2014/main" id="{C772672F-AEEB-4FC2-B0E5-60FCA66511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5025" y="700088"/>
              <a:ext cx="15875" cy="30163"/>
            </a:xfrm>
            <a:custGeom>
              <a:avLst/>
              <a:gdLst>
                <a:gd name="T0" fmla="*/ 34 w 38"/>
                <a:gd name="T1" fmla="*/ 33 h 36"/>
                <a:gd name="T2" fmla="*/ 27 w 38"/>
                <a:gd name="T3" fmla="*/ 36 h 36"/>
                <a:gd name="T4" fmla="*/ 1 w 38"/>
                <a:gd name="T5" fmla="*/ 10 h 36"/>
                <a:gd name="T6" fmla="*/ 13 w 38"/>
                <a:gd name="T7" fmla="*/ 1 h 36"/>
                <a:gd name="T8" fmla="*/ 34 w 38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4" y="33"/>
                  </a:moveTo>
                  <a:cubicBezTo>
                    <a:pt x="29" y="35"/>
                    <a:pt x="28" y="36"/>
                    <a:pt x="27" y="36"/>
                  </a:cubicBezTo>
                  <a:cubicBezTo>
                    <a:pt x="11" y="34"/>
                    <a:pt x="0" y="27"/>
                    <a:pt x="1" y="10"/>
                  </a:cubicBezTo>
                  <a:cubicBezTo>
                    <a:pt x="2" y="7"/>
                    <a:pt x="10" y="0"/>
                    <a:pt x="13" y="1"/>
                  </a:cubicBezTo>
                  <a:cubicBezTo>
                    <a:pt x="27" y="6"/>
                    <a:pt x="38" y="14"/>
                    <a:pt x="34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B2A6F9E-F0E9-4622-ACDE-CB82326B5637}"/>
              </a:ext>
            </a:extLst>
          </p:cNvPr>
          <p:cNvGrpSpPr/>
          <p:nvPr/>
        </p:nvGrpSpPr>
        <p:grpSpPr>
          <a:xfrm>
            <a:off x="7569863" y="2623182"/>
            <a:ext cx="1166981" cy="1804195"/>
            <a:chOff x="7478257" y="2193205"/>
            <a:chExt cx="452893" cy="700189"/>
          </a:xfrm>
        </p:grpSpPr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5A0418DE-2F1D-4FFD-B28F-98DC2FEF1A72}"/>
                </a:ext>
              </a:extLst>
            </p:cNvPr>
            <p:cNvSpPr/>
            <p:nvPr/>
          </p:nvSpPr>
          <p:spPr>
            <a:xfrm>
              <a:off x="7478257" y="2786413"/>
              <a:ext cx="452893" cy="106981"/>
            </a:xfrm>
            <a:prstGeom prst="ellipse">
              <a:avLst/>
            </a:prstGeom>
            <a:solidFill>
              <a:schemeClr val="tx2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Freeform 17">
              <a:extLst>
                <a:ext uri="{FF2B5EF4-FFF2-40B4-BE49-F238E27FC236}">
                  <a16:creationId xmlns:a16="http://schemas.microsoft.com/office/drawing/2014/main" id="{E2FE26E6-6248-47C3-9AD0-8A58E5F104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8257" y="2193205"/>
              <a:ext cx="452893" cy="646699"/>
            </a:xfrm>
            <a:custGeom>
              <a:avLst/>
              <a:gdLst>
                <a:gd name="T0" fmla="*/ 214 w 221"/>
                <a:gd name="T1" fmla="*/ 77 h 315"/>
                <a:gd name="T2" fmla="*/ 164 w 221"/>
                <a:gd name="T3" fmla="*/ 14 h 315"/>
                <a:gd name="T4" fmla="*/ 110 w 221"/>
                <a:gd name="T5" fmla="*/ 0 h 315"/>
                <a:gd name="T6" fmla="*/ 110 w 221"/>
                <a:gd name="T7" fmla="*/ 0 h 315"/>
                <a:gd name="T8" fmla="*/ 56 w 221"/>
                <a:gd name="T9" fmla="*/ 14 h 315"/>
                <a:gd name="T10" fmla="*/ 6 w 221"/>
                <a:gd name="T11" fmla="*/ 77 h 315"/>
                <a:gd name="T12" fmla="*/ 5 w 221"/>
                <a:gd name="T13" fmla="*/ 132 h 315"/>
                <a:gd name="T14" fmla="*/ 40 w 221"/>
                <a:gd name="T15" fmla="*/ 208 h 315"/>
                <a:gd name="T16" fmla="*/ 94 w 221"/>
                <a:gd name="T17" fmla="*/ 292 h 315"/>
                <a:gd name="T18" fmla="*/ 110 w 221"/>
                <a:gd name="T19" fmla="*/ 315 h 315"/>
                <a:gd name="T20" fmla="*/ 110 w 221"/>
                <a:gd name="T21" fmla="*/ 315 h 315"/>
                <a:gd name="T22" fmla="*/ 126 w 221"/>
                <a:gd name="T23" fmla="*/ 292 h 315"/>
                <a:gd name="T24" fmla="*/ 180 w 221"/>
                <a:gd name="T25" fmla="*/ 208 h 315"/>
                <a:gd name="T26" fmla="*/ 215 w 221"/>
                <a:gd name="T27" fmla="*/ 132 h 315"/>
                <a:gd name="T28" fmla="*/ 214 w 221"/>
                <a:gd name="T29" fmla="*/ 77 h 315"/>
                <a:gd name="T30" fmla="*/ 110 w 221"/>
                <a:gd name="T31" fmla="*/ 174 h 315"/>
                <a:gd name="T32" fmla="*/ 110 w 221"/>
                <a:gd name="T33" fmla="*/ 174 h 315"/>
                <a:gd name="T34" fmla="*/ 110 w 221"/>
                <a:gd name="T35" fmla="*/ 174 h 315"/>
                <a:gd name="T36" fmla="*/ 44 w 221"/>
                <a:gd name="T37" fmla="*/ 108 h 315"/>
                <a:gd name="T38" fmla="*/ 110 w 221"/>
                <a:gd name="T39" fmla="*/ 42 h 315"/>
                <a:gd name="T40" fmla="*/ 110 w 221"/>
                <a:gd name="T41" fmla="*/ 42 h 315"/>
                <a:gd name="T42" fmla="*/ 110 w 221"/>
                <a:gd name="T43" fmla="*/ 42 h 315"/>
                <a:gd name="T44" fmla="*/ 176 w 221"/>
                <a:gd name="T45" fmla="*/ 108 h 315"/>
                <a:gd name="T46" fmla="*/ 110 w 221"/>
                <a:gd name="T47" fmla="*/ 17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1" h="315">
                  <a:moveTo>
                    <a:pt x="214" y="77"/>
                  </a:moveTo>
                  <a:cubicBezTo>
                    <a:pt x="206" y="50"/>
                    <a:pt x="189" y="29"/>
                    <a:pt x="164" y="14"/>
                  </a:cubicBezTo>
                  <a:cubicBezTo>
                    <a:pt x="147" y="4"/>
                    <a:pt x="129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1" y="0"/>
                    <a:pt x="73" y="4"/>
                    <a:pt x="56" y="14"/>
                  </a:cubicBezTo>
                  <a:cubicBezTo>
                    <a:pt x="31" y="29"/>
                    <a:pt x="15" y="50"/>
                    <a:pt x="6" y="77"/>
                  </a:cubicBezTo>
                  <a:cubicBezTo>
                    <a:pt x="1" y="95"/>
                    <a:pt x="0" y="114"/>
                    <a:pt x="5" y="132"/>
                  </a:cubicBezTo>
                  <a:cubicBezTo>
                    <a:pt x="13" y="159"/>
                    <a:pt x="26" y="184"/>
                    <a:pt x="40" y="208"/>
                  </a:cubicBezTo>
                  <a:cubicBezTo>
                    <a:pt x="58" y="237"/>
                    <a:pt x="76" y="264"/>
                    <a:pt x="94" y="292"/>
                  </a:cubicBezTo>
                  <a:cubicBezTo>
                    <a:pt x="99" y="300"/>
                    <a:pt x="104" y="307"/>
                    <a:pt x="110" y="315"/>
                  </a:cubicBezTo>
                  <a:cubicBezTo>
                    <a:pt x="110" y="315"/>
                    <a:pt x="110" y="315"/>
                    <a:pt x="110" y="315"/>
                  </a:cubicBezTo>
                  <a:cubicBezTo>
                    <a:pt x="116" y="307"/>
                    <a:pt x="121" y="300"/>
                    <a:pt x="126" y="292"/>
                  </a:cubicBezTo>
                  <a:cubicBezTo>
                    <a:pt x="144" y="264"/>
                    <a:pt x="163" y="237"/>
                    <a:pt x="180" y="208"/>
                  </a:cubicBezTo>
                  <a:cubicBezTo>
                    <a:pt x="194" y="184"/>
                    <a:pt x="207" y="159"/>
                    <a:pt x="215" y="132"/>
                  </a:cubicBezTo>
                  <a:cubicBezTo>
                    <a:pt x="221" y="114"/>
                    <a:pt x="220" y="95"/>
                    <a:pt x="214" y="77"/>
                  </a:cubicBezTo>
                  <a:close/>
                  <a:moveTo>
                    <a:pt x="110" y="174"/>
                  </a:moveTo>
                  <a:cubicBezTo>
                    <a:pt x="110" y="174"/>
                    <a:pt x="110" y="174"/>
                    <a:pt x="110" y="174"/>
                  </a:cubicBezTo>
                  <a:cubicBezTo>
                    <a:pt x="110" y="174"/>
                    <a:pt x="110" y="174"/>
                    <a:pt x="110" y="174"/>
                  </a:cubicBezTo>
                  <a:cubicBezTo>
                    <a:pt x="74" y="174"/>
                    <a:pt x="44" y="145"/>
                    <a:pt x="44" y="108"/>
                  </a:cubicBezTo>
                  <a:cubicBezTo>
                    <a:pt x="44" y="72"/>
                    <a:pt x="74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47" y="42"/>
                    <a:pt x="176" y="72"/>
                    <a:pt x="176" y="108"/>
                  </a:cubicBezTo>
                  <a:cubicBezTo>
                    <a:pt x="176" y="145"/>
                    <a:pt x="147" y="174"/>
                    <a:pt x="110" y="17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B854ABA0-5487-4821-B2F2-349225F2294D}"/>
              </a:ext>
            </a:extLst>
          </p:cNvPr>
          <p:cNvGrpSpPr/>
          <p:nvPr/>
        </p:nvGrpSpPr>
        <p:grpSpPr>
          <a:xfrm>
            <a:off x="4955559" y="1181327"/>
            <a:ext cx="1033652" cy="1598064"/>
            <a:chOff x="7478257" y="2193205"/>
            <a:chExt cx="452893" cy="700189"/>
          </a:xfrm>
        </p:grpSpPr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4C5AABC9-36F0-408A-898D-9413B94E35B6}"/>
                </a:ext>
              </a:extLst>
            </p:cNvPr>
            <p:cNvSpPr/>
            <p:nvPr/>
          </p:nvSpPr>
          <p:spPr>
            <a:xfrm>
              <a:off x="7478257" y="2786413"/>
              <a:ext cx="452893" cy="106981"/>
            </a:xfrm>
            <a:prstGeom prst="ellipse">
              <a:avLst/>
            </a:prstGeom>
            <a:solidFill>
              <a:schemeClr val="tx2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4" name="Freeform 17">
              <a:extLst>
                <a:ext uri="{FF2B5EF4-FFF2-40B4-BE49-F238E27FC236}">
                  <a16:creationId xmlns:a16="http://schemas.microsoft.com/office/drawing/2014/main" id="{7003277C-2D44-4FB9-8071-68E3F805B6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8257" y="2193205"/>
              <a:ext cx="452893" cy="646699"/>
            </a:xfrm>
            <a:custGeom>
              <a:avLst/>
              <a:gdLst>
                <a:gd name="T0" fmla="*/ 214 w 221"/>
                <a:gd name="T1" fmla="*/ 77 h 315"/>
                <a:gd name="T2" fmla="*/ 164 w 221"/>
                <a:gd name="T3" fmla="*/ 14 h 315"/>
                <a:gd name="T4" fmla="*/ 110 w 221"/>
                <a:gd name="T5" fmla="*/ 0 h 315"/>
                <a:gd name="T6" fmla="*/ 110 w 221"/>
                <a:gd name="T7" fmla="*/ 0 h 315"/>
                <a:gd name="T8" fmla="*/ 56 w 221"/>
                <a:gd name="T9" fmla="*/ 14 h 315"/>
                <a:gd name="T10" fmla="*/ 6 w 221"/>
                <a:gd name="T11" fmla="*/ 77 h 315"/>
                <a:gd name="T12" fmla="*/ 5 w 221"/>
                <a:gd name="T13" fmla="*/ 132 h 315"/>
                <a:gd name="T14" fmla="*/ 40 w 221"/>
                <a:gd name="T15" fmla="*/ 208 h 315"/>
                <a:gd name="T16" fmla="*/ 94 w 221"/>
                <a:gd name="T17" fmla="*/ 292 h 315"/>
                <a:gd name="T18" fmla="*/ 110 w 221"/>
                <a:gd name="T19" fmla="*/ 315 h 315"/>
                <a:gd name="T20" fmla="*/ 110 w 221"/>
                <a:gd name="T21" fmla="*/ 315 h 315"/>
                <a:gd name="T22" fmla="*/ 126 w 221"/>
                <a:gd name="T23" fmla="*/ 292 h 315"/>
                <a:gd name="T24" fmla="*/ 180 w 221"/>
                <a:gd name="T25" fmla="*/ 208 h 315"/>
                <a:gd name="T26" fmla="*/ 215 w 221"/>
                <a:gd name="T27" fmla="*/ 132 h 315"/>
                <a:gd name="T28" fmla="*/ 214 w 221"/>
                <a:gd name="T29" fmla="*/ 77 h 315"/>
                <a:gd name="T30" fmla="*/ 110 w 221"/>
                <a:gd name="T31" fmla="*/ 174 h 315"/>
                <a:gd name="T32" fmla="*/ 110 w 221"/>
                <a:gd name="T33" fmla="*/ 174 h 315"/>
                <a:gd name="T34" fmla="*/ 110 w 221"/>
                <a:gd name="T35" fmla="*/ 174 h 315"/>
                <a:gd name="T36" fmla="*/ 44 w 221"/>
                <a:gd name="T37" fmla="*/ 108 h 315"/>
                <a:gd name="T38" fmla="*/ 110 w 221"/>
                <a:gd name="T39" fmla="*/ 42 h 315"/>
                <a:gd name="T40" fmla="*/ 110 w 221"/>
                <a:gd name="T41" fmla="*/ 42 h 315"/>
                <a:gd name="T42" fmla="*/ 110 w 221"/>
                <a:gd name="T43" fmla="*/ 42 h 315"/>
                <a:gd name="T44" fmla="*/ 176 w 221"/>
                <a:gd name="T45" fmla="*/ 108 h 315"/>
                <a:gd name="T46" fmla="*/ 110 w 221"/>
                <a:gd name="T47" fmla="*/ 17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1" h="315">
                  <a:moveTo>
                    <a:pt x="214" y="77"/>
                  </a:moveTo>
                  <a:cubicBezTo>
                    <a:pt x="206" y="50"/>
                    <a:pt x="189" y="29"/>
                    <a:pt x="164" y="14"/>
                  </a:cubicBezTo>
                  <a:cubicBezTo>
                    <a:pt x="147" y="4"/>
                    <a:pt x="129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1" y="0"/>
                    <a:pt x="73" y="4"/>
                    <a:pt x="56" y="14"/>
                  </a:cubicBezTo>
                  <a:cubicBezTo>
                    <a:pt x="31" y="29"/>
                    <a:pt x="15" y="50"/>
                    <a:pt x="6" y="77"/>
                  </a:cubicBezTo>
                  <a:cubicBezTo>
                    <a:pt x="1" y="95"/>
                    <a:pt x="0" y="114"/>
                    <a:pt x="5" y="132"/>
                  </a:cubicBezTo>
                  <a:cubicBezTo>
                    <a:pt x="13" y="159"/>
                    <a:pt x="26" y="184"/>
                    <a:pt x="40" y="208"/>
                  </a:cubicBezTo>
                  <a:cubicBezTo>
                    <a:pt x="58" y="237"/>
                    <a:pt x="76" y="264"/>
                    <a:pt x="94" y="292"/>
                  </a:cubicBezTo>
                  <a:cubicBezTo>
                    <a:pt x="99" y="300"/>
                    <a:pt x="104" y="307"/>
                    <a:pt x="110" y="315"/>
                  </a:cubicBezTo>
                  <a:cubicBezTo>
                    <a:pt x="110" y="315"/>
                    <a:pt x="110" y="315"/>
                    <a:pt x="110" y="315"/>
                  </a:cubicBezTo>
                  <a:cubicBezTo>
                    <a:pt x="116" y="307"/>
                    <a:pt x="121" y="300"/>
                    <a:pt x="126" y="292"/>
                  </a:cubicBezTo>
                  <a:cubicBezTo>
                    <a:pt x="144" y="264"/>
                    <a:pt x="163" y="237"/>
                    <a:pt x="180" y="208"/>
                  </a:cubicBezTo>
                  <a:cubicBezTo>
                    <a:pt x="194" y="184"/>
                    <a:pt x="207" y="159"/>
                    <a:pt x="215" y="132"/>
                  </a:cubicBezTo>
                  <a:cubicBezTo>
                    <a:pt x="221" y="114"/>
                    <a:pt x="220" y="95"/>
                    <a:pt x="214" y="77"/>
                  </a:cubicBezTo>
                  <a:close/>
                  <a:moveTo>
                    <a:pt x="110" y="174"/>
                  </a:moveTo>
                  <a:cubicBezTo>
                    <a:pt x="110" y="174"/>
                    <a:pt x="110" y="174"/>
                    <a:pt x="110" y="174"/>
                  </a:cubicBezTo>
                  <a:cubicBezTo>
                    <a:pt x="110" y="174"/>
                    <a:pt x="110" y="174"/>
                    <a:pt x="110" y="174"/>
                  </a:cubicBezTo>
                  <a:cubicBezTo>
                    <a:pt x="74" y="174"/>
                    <a:pt x="44" y="145"/>
                    <a:pt x="44" y="108"/>
                  </a:cubicBezTo>
                  <a:cubicBezTo>
                    <a:pt x="44" y="72"/>
                    <a:pt x="74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47" y="42"/>
                    <a:pt x="176" y="72"/>
                    <a:pt x="176" y="108"/>
                  </a:cubicBezTo>
                  <a:cubicBezTo>
                    <a:pt x="176" y="145"/>
                    <a:pt x="147" y="174"/>
                    <a:pt x="110" y="1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40B7FA44-8389-46FF-A2DC-574DD85B98DA}"/>
              </a:ext>
            </a:extLst>
          </p:cNvPr>
          <p:cNvGrpSpPr/>
          <p:nvPr/>
        </p:nvGrpSpPr>
        <p:grpSpPr>
          <a:xfrm>
            <a:off x="8836282" y="147292"/>
            <a:ext cx="880050" cy="1360590"/>
            <a:chOff x="7478257" y="2193205"/>
            <a:chExt cx="452893" cy="700189"/>
          </a:xfrm>
        </p:grpSpPr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5A559E3-C492-4D22-9072-FDAE059F2E68}"/>
                </a:ext>
              </a:extLst>
            </p:cNvPr>
            <p:cNvSpPr/>
            <p:nvPr/>
          </p:nvSpPr>
          <p:spPr>
            <a:xfrm>
              <a:off x="7478257" y="2786413"/>
              <a:ext cx="452893" cy="106981"/>
            </a:xfrm>
            <a:prstGeom prst="ellipse">
              <a:avLst/>
            </a:prstGeom>
            <a:solidFill>
              <a:schemeClr val="tx2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7" name="Freeform 17">
              <a:extLst>
                <a:ext uri="{FF2B5EF4-FFF2-40B4-BE49-F238E27FC236}">
                  <a16:creationId xmlns:a16="http://schemas.microsoft.com/office/drawing/2014/main" id="{8FBB1C22-916D-4D88-9014-DFEC36C03C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8257" y="2193205"/>
              <a:ext cx="452893" cy="646699"/>
            </a:xfrm>
            <a:custGeom>
              <a:avLst/>
              <a:gdLst>
                <a:gd name="T0" fmla="*/ 214 w 221"/>
                <a:gd name="T1" fmla="*/ 77 h 315"/>
                <a:gd name="T2" fmla="*/ 164 w 221"/>
                <a:gd name="T3" fmla="*/ 14 h 315"/>
                <a:gd name="T4" fmla="*/ 110 w 221"/>
                <a:gd name="T5" fmla="*/ 0 h 315"/>
                <a:gd name="T6" fmla="*/ 110 w 221"/>
                <a:gd name="T7" fmla="*/ 0 h 315"/>
                <a:gd name="T8" fmla="*/ 56 w 221"/>
                <a:gd name="T9" fmla="*/ 14 h 315"/>
                <a:gd name="T10" fmla="*/ 6 w 221"/>
                <a:gd name="T11" fmla="*/ 77 h 315"/>
                <a:gd name="T12" fmla="*/ 5 w 221"/>
                <a:gd name="T13" fmla="*/ 132 h 315"/>
                <a:gd name="T14" fmla="*/ 40 w 221"/>
                <a:gd name="T15" fmla="*/ 208 h 315"/>
                <a:gd name="T16" fmla="*/ 94 w 221"/>
                <a:gd name="T17" fmla="*/ 292 h 315"/>
                <a:gd name="T18" fmla="*/ 110 w 221"/>
                <a:gd name="T19" fmla="*/ 315 h 315"/>
                <a:gd name="T20" fmla="*/ 110 w 221"/>
                <a:gd name="T21" fmla="*/ 315 h 315"/>
                <a:gd name="T22" fmla="*/ 126 w 221"/>
                <a:gd name="T23" fmla="*/ 292 h 315"/>
                <a:gd name="T24" fmla="*/ 180 w 221"/>
                <a:gd name="T25" fmla="*/ 208 h 315"/>
                <a:gd name="T26" fmla="*/ 215 w 221"/>
                <a:gd name="T27" fmla="*/ 132 h 315"/>
                <a:gd name="T28" fmla="*/ 214 w 221"/>
                <a:gd name="T29" fmla="*/ 77 h 315"/>
                <a:gd name="T30" fmla="*/ 110 w 221"/>
                <a:gd name="T31" fmla="*/ 174 h 315"/>
                <a:gd name="T32" fmla="*/ 110 w 221"/>
                <a:gd name="T33" fmla="*/ 174 h 315"/>
                <a:gd name="T34" fmla="*/ 110 w 221"/>
                <a:gd name="T35" fmla="*/ 174 h 315"/>
                <a:gd name="T36" fmla="*/ 44 w 221"/>
                <a:gd name="T37" fmla="*/ 108 h 315"/>
                <a:gd name="T38" fmla="*/ 110 w 221"/>
                <a:gd name="T39" fmla="*/ 42 h 315"/>
                <a:gd name="T40" fmla="*/ 110 w 221"/>
                <a:gd name="T41" fmla="*/ 42 h 315"/>
                <a:gd name="T42" fmla="*/ 110 w 221"/>
                <a:gd name="T43" fmla="*/ 42 h 315"/>
                <a:gd name="T44" fmla="*/ 176 w 221"/>
                <a:gd name="T45" fmla="*/ 108 h 315"/>
                <a:gd name="T46" fmla="*/ 110 w 221"/>
                <a:gd name="T47" fmla="*/ 17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1" h="315">
                  <a:moveTo>
                    <a:pt x="214" y="77"/>
                  </a:moveTo>
                  <a:cubicBezTo>
                    <a:pt x="206" y="50"/>
                    <a:pt x="189" y="29"/>
                    <a:pt x="164" y="14"/>
                  </a:cubicBezTo>
                  <a:cubicBezTo>
                    <a:pt x="147" y="4"/>
                    <a:pt x="129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1" y="0"/>
                    <a:pt x="73" y="4"/>
                    <a:pt x="56" y="14"/>
                  </a:cubicBezTo>
                  <a:cubicBezTo>
                    <a:pt x="31" y="29"/>
                    <a:pt x="15" y="50"/>
                    <a:pt x="6" y="77"/>
                  </a:cubicBezTo>
                  <a:cubicBezTo>
                    <a:pt x="1" y="95"/>
                    <a:pt x="0" y="114"/>
                    <a:pt x="5" y="132"/>
                  </a:cubicBezTo>
                  <a:cubicBezTo>
                    <a:pt x="13" y="159"/>
                    <a:pt x="26" y="184"/>
                    <a:pt x="40" y="208"/>
                  </a:cubicBezTo>
                  <a:cubicBezTo>
                    <a:pt x="58" y="237"/>
                    <a:pt x="76" y="264"/>
                    <a:pt x="94" y="292"/>
                  </a:cubicBezTo>
                  <a:cubicBezTo>
                    <a:pt x="99" y="300"/>
                    <a:pt x="104" y="307"/>
                    <a:pt x="110" y="315"/>
                  </a:cubicBezTo>
                  <a:cubicBezTo>
                    <a:pt x="110" y="315"/>
                    <a:pt x="110" y="315"/>
                    <a:pt x="110" y="315"/>
                  </a:cubicBezTo>
                  <a:cubicBezTo>
                    <a:pt x="116" y="307"/>
                    <a:pt x="121" y="300"/>
                    <a:pt x="126" y="292"/>
                  </a:cubicBezTo>
                  <a:cubicBezTo>
                    <a:pt x="144" y="264"/>
                    <a:pt x="163" y="237"/>
                    <a:pt x="180" y="208"/>
                  </a:cubicBezTo>
                  <a:cubicBezTo>
                    <a:pt x="194" y="184"/>
                    <a:pt x="207" y="159"/>
                    <a:pt x="215" y="132"/>
                  </a:cubicBezTo>
                  <a:cubicBezTo>
                    <a:pt x="221" y="114"/>
                    <a:pt x="220" y="95"/>
                    <a:pt x="214" y="77"/>
                  </a:cubicBezTo>
                  <a:close/>
                  <a:moveTo>
                    <a:pt x="110" y="174"/>
                  </a:moveTo>
                  <a:cubicBezTo>
                    <a:pt x="110" y="174"/>
                    <a:pt x="110" y="174"/>
                    <a:pt x="110" y="174"/>
                  </a:cubicBezTo>
                  <a:cubicBezTo>
                    <a:pt x="110" y="174"/>
                    <a:pt x="110" y="174"/>
                    <a:pt x="110" y="174"/>
                  </a:cubicBezTo>
                  <a:cubicBezTo>
                    <a:pt x="74" y="174"/>
                    <a:pt x="44" y="145"/>
                    <a:pt x="44" y="108"/>
                  </a:cubicBezTo>
                  <a:cubicBezTo>
                    <a:pt x="44" y="72"/>
                    <a:pt x="74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47" y="42"/>
                    <a:pt x="176" y="72"/>
                    <a:pt x="176" y="108"/>
                  </a:cubicBezTo>
                  <a:cubicBezTo>
                    <a:pt x="176" y="145"/>
                    <a:pt x="147" y="174"/>
                    <a:pt x="110" y="17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8" name="TextBox 167">
            <a:extLst>
              <a:ext uri="{FF2B5EF4-FFF2-40B4-BE49-F238E27FC236}">
                <a16:creationId xmlns:a16="http://schemas.microsoft.com/office/drawing/2014/main" id="{B67F2147-4484-40D5-B546-A8F47DFE51AF}"/>
              </a:ext>
            </a:extLst>
          </p:cNvPr>
          <p:cNvSpPr txBox="1"/>
          <p:nvPr/>
        </p:nvSpPr>
        <p:spPr>
          <a:xfrm>
            <a:off x="2145346" y="4129219"/>
            <a:ext cx="10336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01</a:t>
            </a:r>
            <a:endParaRPr kumimoji="0" lang="en-GB" sz="5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4D2F6EE-113C-450F-8387-5A25F3043BEA}"/>
              </a:ext>
            </a:extLst>
          </p:cNvPr>
          <p:cNvSpPr txBox="1"/>
          <p:nvPr/>
        </p:nvSpPr>
        <p:spPr>
          <a:xfrm>
            <a:off x="7636527" y="2840814"/>
            <a:ext cx="1033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02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A81A2BA-1F7F-4BD4-80CB-D4E689347B7E}"/>
              </a:ext>
            </a:extLst>
          </p:cNvPr>
          <p:cNvSpPr txBox="1"/>
          <p:nvPr/>
        </p:nvSpPr>
        <p:spPr>
          <a:xfrm>
            <a:off x="4941744" y="1351079"/>
            <a:ext cx="10336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03</a:t>
            </a:r>
            <a:endParaRPr kumimoji="0" lang="en-GB" sz="3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5887FBB0-9FCD-4095-A184-DBD7FB1DD22E}"/>
              </a:ext>
            </a:extLst>
          </p:cNvPr>
          <p:cNvSpPr txBox="1"/>
          <p:nvPr/>
        </p:nvSpPr>
        <p:spPr>
          <a:xfrm>
            <a:off x="8777145" y="292748"/>
            <a:ext cx="10336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04</a:t>
            </a: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BF02C3D4-8338-4FF8-A1C8-C6390D4E80A8}"/>
              </a:ext>
            </a:extLst>
          </p:cNvPr>
          <p:cNvSpPr txBox="1"/>
          <p:nvPr/>
        </p:nvSpPr>
        <p:spPr>
          <a:xfrm>
            <a:off x="453987" y="3076679"/>
            <a:ext cx="23791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Web Geliştirme Araçları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9054FD7B-D1AA-4AA9-9961-99A55CE36CA8}"/>
              </a:ext>
            </a:extLst>
          </p:cNvPr>
          <p:cNvSpPr txBox="1"/>
          <p:nvPr/>
        </p:nvSpPr>
        <p:spPr>
          <a:xfrm>
            <a:off x="2833120" y="1654279"/>
            <a:ext cx="20729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Web programlama ön gereklilikler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3C1B6BF5-2395-48D1-8167-2E655E71AE64}"/>
              </a:ext>
            </a:extLst>
          </p:cNvPr>
          <p:cNvSpPr txBox="1"/>
          <p:nvPr/>
        </p:nvSpPr>
        <p:spPr>
          <a:xfrm>
            <a:off x="9284720" y="3813279"/>
            <a:ext cx="193109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500" dirty="0">
                <a:solidFill>
                  <a:srgbClr val="FFFFFF"/>
                </a:solidFill>
                <a:latin typeface="Open Sans" panose="020B0606030504020204" pitchFamily="34" charset="0"/>
              </a:rPr>
              <a:t>Kodlama Ortamları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3BF5552-C7F7-49A5-894F-2B394E6519A3}"/>
              </a:ext>
            </a:extLst>
          </p:cNvPr>
          <p:cNvSpPr txBox="1"/>
          <p:nvPr/>
        </p:nvSpPr>
        <p:spPr>
          <a:xfrm>
            <a:off x="10046720" y="1087013"/>
            <a:ext cx="193109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PHP Nedir?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0F1C02BF-ADCA-4784-82C1-18A60CAAAFAC}"/>
              </a:ext>
            </a:extLst>
          </p:cNvPr>
          <p:cNvSpPr/>
          <p:nvPr/>
        </p:nvSpPr>
        <p:spPr>
          <a:xfrm>
            <a:off x="548006" y="2917597"/>
            <a:ext cx="1754928" cy="855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30A12B6-2C82-4BF0-A17A-4930AA6602B9}"/>
              </a:ext>
            </a:extLst>
          </p:cNvPr>
          <p:cNvSpPr/>
          <p:nvPr/>
        </p:nvSpPr>
        <p:spPr>
          <a:xfrm>
            <a:off x="2927139" y="1512131"/>
            <a:ext cx="1754928" cy="855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B04BB237-9E0E-4CAD-9DCF-40C7C26E38F5}"/>
              </a:ext>
            </a:extLst>
          </p:cNvPr>
          <p:cNvSpPr/>
          <p:nvPr/>
        </p:nvSpPr>
        <p:spPr>
          <a:xfrm>
            <a:off x="9361806" y="3654197"/>
            <a:ext cx="1754928" cy="855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46CE52EB-9596-4C92-8DBD-E4BF8F7C3889}"/>
              </a:ext>
            </a:extLst>
          </p:cNvPr>
          <p:cNvSpPr/>
          <p:nvPr/>
        </p:nvSpPr>
        <p:spPr>
          <a:xfrm>
            <a:off x="10140740" y="970263"/>
            <a:ext cx="1754928" cy="8558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A375A34-8E68-439D-BD8A-3CCC6169CFD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90438A8-61CD-4C65-B1D2-DC8208675E84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46473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tr-TR" sz="5000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TS Kullanım Amacı ve Detaylar</a:t>
            </a:r>
            <a:endParaRPr lang="en-US" sz="5000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E20D09A7-83DA-47D7-8835-65AA6E22E227}"/>
              </a:ext>
            </a:extLst>
          </p:cNvPr>
          <p:cNvSpPr/>
          <p:nvPr/>
        </p:nvSpPr>
        <p:spPr>
          <a:xfrm>
            <a:off x="1966572" y="1301174"/>
            <a:ext cx="1483031" cy="85954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5430F2-C29B-490A-A12B-C953EE76E860}"/>
              </a:ext>
            </a:extLst>
          </p:cNvPr>
          <p:cNvGrpSpPr/>
          <p:nvPr/>
        </p:nvGrpSpPr>
        <p:grpSpPr>
          <a:xfrm>
            <a:off x="3146658" y="1301174"/>
            <a:ext cx="6815222" cy="859540"/>
            <a:chOff x="2189480" y="2153920"/>
            <a:chExt cx="7213599" cy="1137920"/>
          </a:xfrm>
        </p:grpSpPr>
        <p:sp>
          <p:nvSpPr>
            <p:cNvPr id="3" name="Arrow: Chevron 2">
              <a:extLst>
                <a:ext uri="{FF2B5EF4-FFF2-40B4-BE49-F238E27FC236}">
                  <a16:creationId xmlns:a16="http://schemas.microsoft.com/office/drawing/2014/main" id="{E4902C58-E153-4BF7-950A-D1AAB4AFC98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E41742-CF4A-4F94-8B35-9ACD7CFFA56B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83FC3BF6-085A-465A-AC29-C6850C13445A}"/>
              </a:ext>
            </a:extLst>
          </p:cNvPr>
          <p:cNvSpPr/>
          <p:nvPr/>
        </p:nvSpPr>
        <p:spPr>
          <a:xfrm>
            <a:off x="1966572" y="2247496"/>
            <a:ext cx="1483031" cy="85954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2A3799-0CD7-4C64-8242-AC9EA24CA07C}"/>
              </a:ext>
            </a:extLst>
          </p:cNvPr>
          <p:cNvGrpSpPr/>
          <p:nvPr/>
        </p:nvGrpSpPr>
        <p:grpSpPr>
          <a:xfrm>
            <a:off x="3146658" y="2247496"/>
            <a:ext cx="6815222" cy="859540"/>
            <a:chOff x="2189480" y="2153920"/>
            <a:chExt cx="7213599" cy="1137920"/>
          </a:xfrm>
          <a:solidFill>
            <a:schemeClr val="accent2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69D05AF8-0362-40E3-A7E7-10278B88F503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0053719-8142-4D73-BD76-5FA6F7C9E069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8645047F-D9CB-4CC1-BC0F-1C4292F5A94A}"/>
              </a:ext>
            </a:extLst>
          </p:cNvPr>
          <p:cNvSpPr/>
          <p:nvPr/>
        </p:nvSpPr>
        <p:spPr>
          <a:xfrm>
            <a:off x="1966572" y="3193816"/>
            <a:ext cx="1483031" cy="85954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F283355-3C29-4FB8-A131-09D9EB725ACF}"/>
              </a:ext>
            </a:extLst>
          </p:cNvPr>
          <p:cNvGrpSpPr/>
          <p:nvPr/>
        </p:nvGrpSpPr>
        <p:grpSpPr>
          <a:xfrm>
            <a:off x="3146658" y="3193816"/>
            <a:ext cx="6815222" cy="859540"/>
            <a:chOff x="2189480" y="2153920"/>
            <a:chExt cx="7213599" cy="1137920"/>
          </a:xfrm>
          <a:solidFill>
            <a:schemeClr val="accent4"/>
          </a:solidFill>
        </p:grpSpPr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7CEDD191-1D4E-49C5-8444-8F22619709F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5D71D-6D12-4F7F-8EFA-813DA9004804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BF9B6AB6-6147-424D-8F82-81A2B273645F}"/>
              </a:ext>
            </a:extLst>
          </p:cNvPr>
          <p:cNvSpPr/>
          <p:nvPr/>
        </p:nvSpPr>
        <p:spPr>
          <a:xfrm>
            <a:off x="1966572" y="4140138"/>
            <a:ext cx="1483031" cy="85954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33BE8E-BFBE-43EA-A9FD-BD45F197DD84}"/>
              </a:ext>
            </a:extLst>
          </p:cNvPr>
          <p:cNvGrpSpPr/>
          <p:nvPr/>
        </p:nvGrpSpPr>
        <p:grpSpPr>
          <a:xfrm>
            <a:off x="3146658" y="4140138"/>
            <a:ext cx="6815222" cy="859540"/>
            <a:chOff x="2189480" y="2153920"/>
            <a:chExt cx="7213599" cy="1137920"/>
          </a:xfrm>
          <a:solidFill>
            <a:schemeClr val="accent5"/>
          </a:solidFill>
        </p:grpSpPr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E05DB33-7027-4243-B2B1-AE959B934587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CAB0D8-22D4-44B8-BBE1-517EC44C45DC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7A635083-451F-40BF-9734-33850F7342D3}"/>
              </a:ext>
            </a:extLst>
          </p:cNvPr>
          <p:cNvSpPr/>
          <p:nvPr/>
        </p:nvSpPr>
        <p:spPr>
          <a:xfrm>
            <a:off x="1966572" y="5090430"/>
            <a:ext cx="1483031" cy="85954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CC8895A-9474-4AF5-956A-D6B3CEFA3279}"/>
              </a:ext>
            </a:extLst>
          </p:cNvPr>
          <p:cNvGrpSpPr/>
          <p:nvPr/>
        </p:nvGrpSpPr>
        <p:grpSpPr>
          <a:xfrm>
            <a:off x="3146658" y="5090430"/>
            <a:ext cx="6815222" cy="859540"/>
            <a:chOff x="2189480" y="2153920"/>
            <a:chExt cx="7213599" cy="1137920"/>
          </a:xfrm>
          <a:solidFill>
            <a:schemeClr val="accent6"/>
          </a:solidFill>
        </p:grpSpPr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FA5ECFFC-D03C-4BA5-970C-397D9248009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B1D260-A41C-4E95-A755-8E359C341F2F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72A83EA8-E44D-4CC9-982F-1B8B609D21F2}"/>
              </a:ext>
            </a:extLst>
          </p:cNvPr>
          <p:cNvSpPr txBox="1"/>
          <p:nvPr/>
        </p:nvSpPr>
        <p:spPr>
          <a:xfrm>
            <a:off x="2033804" y="1371474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01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674A17-AAE5-4964-89E9-E927EF4D90FD}"/>
              </a:ext>
            </a:extLst>
          </p:cNvPr>
          <p:cNvSpPr txBox="1"/>
          <p:nvPr/>
        </p:nvSpPr>
        <p:spPr>
          <a:xfrm>
            <a:off x="2033804" y="2314660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2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09FA8CE-2609-4B18-A96B-C2D56CF5BE9D}"/>
              </a:ext>
            </a:extLst>
          </p:cNvPr>
          <p:cNvSpPr txBox="1"/>
          <p:nvPr/>
        </p:nvSpPr>
        <p:spPr>
          <a:xfrm>
            <a:off x="2033803" y="3282001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3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B775DB-7BDA-40F8-8943-FE3A0A82B375}"/>
              </a:ext>
            </a:extLst>
          </p:cNvPr>
          <p:cNvSpPr txBox="1"/>
          <p:nvPr/>
        </p:nvSpPr>
        <p:spPr>
          <a:xfrm>
            <a:off x="2033804" y="421596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4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1F7E83-9D5F-403A-AEC1-1DBFB6EEEFA9}"/>
              </a:ext>
            </a:extLst>
          </p:cNvPr>
          <p:cNvSpPr txBox="1"/>
          <p:nvPr/>
        </p:nvSpPr>
        <p:spPr>
          <a:xfrm>
            <a:off x="2033804" y="516084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5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22EE78-8826-4D13-896F-3CE387814C90}"/>
              </a:ext>
            </a:extLst>
          </p:cNvPr>
          <p:cNvSpPr txBox="1"/>
          <p:nvPr/>
        </p:nvSpPr>
        <p:spPr>
          <a:xfrm>
            <a:off x="3866324" y="1322230"/>
            <a:ext cx="6159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MS tarafından geliştirilen, 2012 yılında açık kaynak olarak paylaşılmış programlama dilidir.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1EF9FC-F363-4D04-8D70-B84B5D145B65}"/>
              </a:ext>
            </a:extLst>
          </p:cNvPr>
          <p:cNvSpPr txBox="1"/>
          <p:nvPr/>
        </p:nvSpPr>
        <p:spPr>
          <a:xfrm>
            <a:off x="3764123" y="3255004"/>
            <a:ext cx="608343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Type Compatibility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(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Yapısal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Uyumluluk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)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, k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ullandığınız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gerçek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yapıyı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tam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olarak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tanımlamayı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önemsediğinizde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vazgeçilmezdir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. 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837B94-CD7C-46F8-B906-D4E292308213}"/>
              </a:ext>
            </a:extLst>
          </p:cNvPr>
          <p:cNvSpPr txBox="1"/>
          <p:nvPr/>
        </p:nvSpPr>
        <p:spPr>
          <a:xfrm>
            <a:off x="3764123" y="4292909"/>
            <a:ext cx="608343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Büyük projelerin yönetimini kolaylaştırır.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5" name="TextBox 31">
            <a:extLst>
              <a:ext uri="{FF2B5EF4-FFF2-40B4-BE49-F238E27FC236}">
                <a16:creationId xmlns:a16="http://schemas.microsoft.com/office/drawing/2014/main" id="{655673B8-A4B5-4EC9-A6FF-0ABB01B6D281}"/>
              </a:ext>
            </a:extLst>
          </p:cNvPr>
          <p:cNvSpPr txBox="1"/>
          <p:nvPr/>
        </p:nvSpPr>
        <p:spPr>
          <a:xfrm>
            <a:off x="3866324" y="2229139"/>
            <a:ext cx="61593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İçinde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type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safety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(tip güvenli),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object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oriented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(nesne yönelimli),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compile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(derleme) gibi birçok önemli konuyu barındıran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Javascript’in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geliştirilmiş hali olan bir dildir.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0" name="TextBox 38">
            <a:extLst>
              <a:ext uri="{FF2B5EF4-FFF2-40B4-BE49-F238E27FC236}">
                <a16:creationId xmlns:a16="http://schemas.microsoft.com/office/drawing/2014/main" id="{C36DCF3F-56D4-4A81-9D94-68CC5AF226E9}"/>
              </a:ext>
            </a:extLst>
          </p:cNvPr>
          <p:cNvSpPr txBox="1"/>
          <p:nvPr/>
        </p:nvSpPr>
        <p:spPr>
          <a:xfrm>
            <a:off x="3744925" y="5124657"/>
            <a:ext cx="61977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TypeScript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,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class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(sınıf),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interface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(arabirim),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inheritance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(kalıtım) gibi birçok nesne tabanlı programlama (OOP) kavramlarını destekler.</a:t>
            </a:r>
          </a:p>
          <a:p>
            <a:pPr lvl="0" algn="just">
              <a:defRPr/>
            </a:pP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578426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12750" y="6513373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11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Ruby</a:t>
            </a:r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Kullanım Amacı ve Detaylar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7858470-AB7B-4090-AC68-4D75D1BC3F98}"/>
              </a:ext>
            </a:extLst>
          </p:cNvPr>
          <p:cNvSpPr txBox="1"/>
          <p:nvPr/>
        </p:nvSpPr>
        <p:spPr>
          <a:xfrm>
            <a:off x="1202749" y="1469985"/>
            <a:ext cx="103095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solidFill>
                  <a:schemeClr val="bg1"/>
                </a:solidFill>
              </a:rPr>
              <a:t>1990-1995 ortalarında </a:t>
            </a:r>
            <a:r>
              <a:rPr lang="tr-TR" sz="2400" dirty="0" err="1">
                <a:solidFill>
                  <a:schemeClr val="bg1"/>
                </a:solidFill>
              </a:rPr>
              <a:t>Yukihiro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Matsumoto</a:t>
            </a:r>
            <a:r>
              <a:rPr lang="tr-TR" sz="2400" dirty="0">
                <a:solidFill>
                  <a:schemeClr val="bg1"/>
                </a:solidFill>
              </a:rPr>
              <a:t> (ya da </a:t>
            </a:r>
            <a:r>
              <a:rPr lang="tr-TR" sz="2400" dirty="0" err="1">
                <a:solidFill>
                  <a:schemeClr val="bg1"/>
                </a:solidFill>
              </a:rPr>
              <a:t>Matz</a:t>
            </a:r>
            <a:r>
              <a:rPr lang="tr-TR" sz="2400" dirty="0">
                <a:solidFill>
                  <a:schemeClr val="bg1"/>
                </a:solidFill>
              </a:rPr>
              <a:t>) bir programlama dili oluşturmak için çalışmalara başlamıştır. Oluşturacağı bu programlama dilinin nesne yönelimli olmasını istediği gibi kullanışı kolay bir </a:t>
            </a:r>
            <a:r>
              <a:rPr lang="tr-TR" sz="2400" dirty="0" err="1">
                <a:solidFill>
                  <a:schemeClr val="bg1"/>
                </a:solidFill>
              </a:rPr>
              <a:t>script</a:t>
            </a:r>
            <a:r>
              <a:rPr lang="tr-TR" sz="2400" dirty="0">
                <a:solidFill>
                  <a:schemeClr val="bg1"/>
                </a:solidFill>
              </a:rPr>
              <a:t> dili olmasını amaçlamıştır. Bir başka amacı ise programlamayı eğlenceli bir hale dönüştürmektir. </a:t>
            </a:r>
            <a:r>
              <a:rPr lang="tr-TR" sz="2400" dirty="0" err="1">
                <a:solidFill>
                  <a:schemeClr val="bg1"/>
                </a:solidFill>
              </a:rPr>
              <a:t>Perl</a:t>
            </a:r>
            <a:r>
              <a:rPr lang="tr-TR" sz="2400" dirty="0">
                <a:solidFill>
                  <a:schemeClr val="bg1"/>
                </a:solidFill>
              </a:rPr>
              <a:t>, </a:t>
            </a:r>
            <a:r>
              <a:rPr lang="tr-TR" sz="2400" dirty="0" err="1">
                <a:solidFill>
                  <a:schemeClr val="bg1"/>
                </a:solidFill>
              </a:rPr>
              <a:t>Smalltalk</a:t>
            </a:r>
            <a:r>
              <a:rPr lang="tr-TR" sz="2400" dirty="0">
                <a:solidFill>
                  <a:schemeClr val="bg1"/>
                </a:solidFill>
              </a:rPr>
              <a:t>, </a:t>
            </a:r>
            <a:r>
              <a:rPr lang="tr-TR" sz="2400" dirty="0" err="1">
                <a:solidFill>
                  <a:schemeClr val="bg1"/>
                </a:solidFill>
              </a:rPr>
              <a:t>Lisp</a:t>
            </a:r>
            <a:r>
              <a:rPr lang="tr-TR" sz="2400" dirty="0">
                <a:solidFill>
                  <a:schemeClr val="bg1"/>
                </a:solidFill>
              </a:rPr>
              <a:t>, Eiffel ve Ada dillerinden parçalar alarak </a:t>
            </a:r>
            <a:r>
              <a:rPr lang="tr-TR" sz="2400" dirty="0" err="1">
                <a:solidFill>
                  <a:schemeClr val="bg1"/>
                </a:solidFill>
              </a:rPr>
              <a:t>functional</a:t>
            </a:r>
            <a:r>
              <a:rPr lang="tr-TR" sz="2400" dirty="0">
                <a:solidFill>
                  <a:schemeClr val="bg1"/>
                </a:solidFill>
              </a:rPr>
              <a:t> (fonksiyonel) ve </a:t>
            </a:r>
            <a:r>
              <a:rPr lang="tr-TR" sz="2400" dirty="0" err="1">
                <a:solidFill>
                  <a:schemeClr val="bg1"/>
                </a:solidFill>
              </a:rPr>
              <a:t>imperative</a:t>
            </a:r>
            <a:r>
              <a:rPr lang="tr-TR" sz="2400" dirty="0">
                <a:solidFill>
                  <a:schemeClr val="bg1"/>
                </a:solidFill>
              </a:rPr>
              <a:t> (</a:t>
            </a:r>
            <a:r>
              <a:rPr lang="tr-TR" sz="2400" dirty="0" err="1">
                <a:solidFill>
                  <a:schemeClr val="bg1"/>
                </a:solidFill>
              </a:rPr>
              <a:t>emirsel</a:t>
            </a:r>
            <a:r>
              <a:rPr lang="tr-TR" sz="2400" dirty="0">
                <a:solidFill>
                  <a:schemeClr val="bg1"/>
                </a:solidFill>
              </a:rPr>
              <a:t>) dengesi kurmaya çalışan </a:t>
            </a:r>
            <a:r>
              <a:rPr lang="tr-TR" sz="2400" dirty="0" err="1">
                <a:solidFill>
                  <a:schemeClr val="bg1"/>
                </a:solidFill>
              </a:rPr>
              <a:t>Matz</a:t>
            </a:r>
            <a:r>
              <a:rPr lang="tr-TR" sz="2400" dirty="0">
                <a:solidFill>
                  <a:schemeClr val="bg1"/>
                </a:solidFill>
              </a:rPr>
              <a:t>, başarılı olmuştur. Basite indirgenmemiş ve doğal bir dil anlayışı ile </a:t>
            </a:r>
            <a:r>
              <a:rPr lang="tr-TR" sz="2400" dirty="0" err="1">
                <a:solidFill>
                  <a:schemeClr val="bg1"/>
                </a:solidFill>
              </a:rPr>
              <a:t>Ruby</a:t>
            </a:r>
            <a:r>
              <a:rPr lang="tr-TR" sz="2400" dirty="0">
                <a:solidFill>
                  <a:schemeClr val="bg1"/>
                </a:solidFill>
              </a:rPr>
              <a:t> piyasaya sürülmüştür.</a:t>
            </a:r>
          </a:p>
        </p:txBody>
      </p:sp>
    </p:spTree>
    <p:extLst>
      <p:ext uri="{BB962C8B-B14F-4D97-AF65-F5344CB8AC3E}">
        <p14:creationId xmlns:p14="http://schemas.microsoft.com/office/powerpoint/2010/main" val="4104248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tr-TR" sz="4000" dirty="0" err="1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Ruby</a:t>
            </a:r>
            <a:r>
              <a:rPr lang="tr-TR" sz="4000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Kullanım Amacı ve Detaylar</a:t>
            </a:r>
            <a:endParaRPr lang="en-US" sz="4000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E20D09A7-83DA-47D7-8835-65AA6E22E227}"/>
              </a:ext>
            </a:extLst>
          </p:cNvPr>
          <p:cNvSpPr/>
          <p:nvPr/>
        </p:nvSpPr>
        <p:spPr>
          <a:xfrm>
            <a:off x="1966572" y="1301174"/>
            <a:ext cx="1483031" cy="85954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5430F2-C29B-490A-A12B-C953EE76E860}"/>
              </a:ext>
            </a:extLst>
          </p:cNvPr>
          <p:cNvGrpSpPr/>
          <p:nvPr/>
        </p:nvGrpSpPr>
        <p:grpSpPr>
          <a:xfrm>
            <a:off x="3146658" y="1301174"/>
            <a:ext cx="6815222" cy="859540"/>
            <a:chOff x="2189480" y="2153920"/>
            <a:chExt cx="7213599" cy="1137920"/>
          </a:xfrm>
        </p:grpSpPr>
        <p:sp>
          <p:nvSpPr>
            <p:cNvPr id="3" name="Arrow: Chevron 2">
              <a:extLst>
                <a:ext uri="{FF2B5EF4-FFF2-40B4-BE49-F238E27FC236}">
                  <a16:creationId xmlns:a16="http://schemas.microsoft.com/office/drawing/2014/main" id="{E4902C58-E153-4BF7-950A-D1AAB4AFC98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E41742-CF4A-4F94-8B35-9ACD7CFFA56B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83FC3BF6-085A-465A-AC29-C6850C13445A}"/>
              </a:ext>
            </a:extLst>
          </p:cNvPr>
          <p:cNvSpPr/>
          <p:nvPr/>
        </p:nvSpPr>
        <p:spPr>
          <a:xfrm>
            <a:off x="1966572" y="2247496"/>
            <a:ext cx="1483031" cy="85954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2A3799-0CD7-4C64-8242-AC9EA24CA07C}"/>
              </a:ext>
            </a:extLst>
          </p:cNvPr>
          <p:cNvGrpSpPr/>
          <p:nvPr/>
        </p:nvGrpSpPr>
        <p:grpSpPr>
          <a:xfrm>
            <a:off x="3146658" y="2247496"/>
            <a:ext cx="6815222" cy="859540"/>
            <a:chOff x="2189480" y="2153920"/>
            <a:chExt cx="7213599" cy="1137920"/>
          </a:xfrm>
          <a:solidFill>
            <a:schemeClr val="accent2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69D05AF8-0362-40E3-A7E7-10278B88F503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0053719-8142-4D73-BD76-5FA6F7C9E069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8645047F-D9CB-4CC1-BC0F-1C4292F5A94A}"/>
              </a:ext>
            </a:extLst>
          </p:cNvPr>
          <p:cNvSpPr/>
          <p:nvPr/>
        </p:nvSpPr>
        <p:spPr>
          <a:xfrm>
            <a:off x="1966572" y="3193816"/>
            <a:ext cx="1483031" cy="85954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F283355-3C29-4FB8-A131-09D9EB725ACF}"/>
              </a:ext>
            </a:extLst>
          </p:cNvPr>
          <p:cNvGrpSpPr/>
          <p:nvPr/>
        </p:nvGrpSpPr>
        <p:grpSpPr>
          <a:xfrm>
            <a:off x="3146658" y="3193816"/>
            <a:ext cx="6815222" cy="859540"/>
            <a:chOff x="2189480" y="2153920"/>
            <a:chExt cx="7213599" cy="1137920"/>
          </a:xfrm>
          <a:solidFill>
            <a:schemeClr val="accent4"/>
          </a:solidFill>
        </p:grpSpPr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7CEDD191-1D4E-49C5-8444-8F22619709F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5D71D-6D12-4F7F-8EFA-813DA9004804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BF9B6AB6-6147-424D-8F82-81A2B273645F}"/>
              </a:ext>
            </a:extLst>
          </p:cNvPr>
          <p:cNvSpPr/>
          <p:nvPr/>
        </p:nvSpPr>
        <p:spPr>
          <a:xfrm>
            <a:off x="1966572" y="4140138"/>
            <a:ext cx="1483031" cy="85954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33BE8E-BFBE-43EA-A9FD-BD45F197DD84}"/>
              </a:ext>
            </a:extLst>
          </p:cNvPr>
          <p:cNvGrpSpPr/>
          <p:nvPr/>
        </p:nvGrpSpPr>
        <p:grpSpPr>
          <a:xfrm>
            <a:off x="3146658" y="4140138"/>
            <a:ext cx="6815222" cy="859540"/>
            <a:chOff x="2189480" y="2153920"/>
            <a:chExt cx="7213599" cy="1137920"/>
          </a:xfrm>
          <a:solidFill>
            <a:schemeClr val="accent5"/>
          </a:solidFill>
        </p:grpSpPr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E05DB33-7027-4243-B2B1-AE959B934587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CAB0D8-22D4-44B8-BBE1-517EC44C45DC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7A635083-451F-40BF-9734-33850F7342D3}"/>
              </a:ext>
            </a:extLst>
          </p:cNvPr>
          <p:cNvSpPr/>
          <p:nvPr/>
        </p:nvSpPr>
        <p:spPr>
          <a:xfrm>
            <a:off x="1966572" y="5090430"/>
            <a:ext cx="1483031" cy="85954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CC8895A-9474-4AF5-956A-D6B3CEFA3279}"/>
              </a:ext>
            </a:extLst>
          </p:cNvPr>
          <p:cNvGrpSpPr/>
          <p:nvPr/>
        </p:nvGrpSpPr>
        <p:grpSpPr>
          <a:xfrm>
            <a:off x="3146658" y="5090430"/>
            <a:ext cx="6815222" cy="859540"/>
            <a:chOff x="2189480" y="2153920"/>
            <a:chExt cx="7213599" cy="1137920"/>
          </a:xfrm>
          <a:solidFill>
            <a:schemeClr val="accent6"/>
          </a:solidFill>
        </p:grpSpPr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FA5ECFFC-D03C-4BA5-970C-397D9248009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B1D260-A41C-4E95-A755-8E359C341F2F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72A83EA8-E44D-4CC9-982F-1B8B609D21F2}"/>
              </a:ext>
            </a:extLst>
          </p:cNvPr>
          <p:cNvSpPr txBox="1"/>
          <p:nvPr/>
        </p:nvSpPr>
        <p:spPr>
          <a:xfrm>
            <a:off x="2033804" y="1371474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01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674A17-AAE5-4964-89E9-E927EF4D90FD}"/>
              </a:ext>
            </a:extLst>
          </p:cNvPr>
          <p:cNvSpPr txBox="1"/>
          <p:nvPr/>
        </p:nvSpPr>
        <p:spPr>
          <a:xfrm>
            <a:off x="2033804" y="2314660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2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09FA8CE-2609-4B18-A96B-C2D56CF5BE9D}"/>
              </a:ext>
            </a:extLst>
          </p:cNvPr>
          <p:cNvSpPr txBox="1"/>
          <p:nvPr/>
        </p:nvSpPr>
        <p:spPr>
          <a:xfrm>
            <a:off x="2033803" y="3282001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3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B775DB-7BDA-40F8-8943-FE3A0A82B375}"/>
              </a:ext>
            </a:extLst>
          </p:cNvPr>
          <p:cNvSpPr txBox="1"/>
          <p:nvPr/>
        </p:nvSpPr>
        <p:spPr>
          <a:xfrm>
            <a:off x="2033804" y="421596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4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1F7E83-9D5F-403A-AEC1-1DBFB6EEEFA9}"/>
              </a:ext>
            </a:extLst>
          </p:cNvPr>
          <p:cNvSpPr txBox="1"/>
          <p:nvPr/>
        </p:nvSpPr>
        <p:spPr>
          <a:xfrm>
            <a:off x="2033804" y="516084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5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22EE78-8826-4D13-896F-3CE387814C90}"/>
              </a:ext>
            </a:extLst>
          </p:cNvPr>
          <p:cNvSpPr txBox="1"/>
          <p:nvPr/>
        </p:nvSpPr>
        <p:spPr>
          <a:xfrm>
            <a:off x="3866324" y="1322230"/>
            <a:ext cx="6159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Özellikle sayılar ile işlem yapmak isteyen kişiler bu programlama dili sayesinde büyük kolaylık kazanmaktır.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1EF9FC-F363-4D04-8D70-B84B5D145B65}"/>
              </a:ext>
            </a:extLst>
          </p:cNvPr>
          <p:cNvSpPr txBox="1"/>
          <p:nvPr/>
        </p:nvSpPr>
        <p:spPr>
          <a:xfrm>
            <a:off x="3764123" y="3255004"/>
            <a:ext cx="60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Kullanıcılar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Ruby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ile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birlikte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4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değişkeni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tanımlama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imkanı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da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bulurlar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,</a:t>
            </a:r>
            <a:r>
              <a:rPr lang="tr-TR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Ruby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diğer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programlama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dillerine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göre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hata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bulma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değeri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oldukça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fazladır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,</a:t>
            </a:r>
            <a:r>
              <a:rPr lang="tr-TR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Pek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çok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kullanıcıya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göre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en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hızlı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programlama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dili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olarak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faaliyet</a:t>
            </a:r>
            <a:r>
              <a:rPr lang="en-US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göstermektedir</a:t>
            </a:r>
            <a:r>
              <a:rPr lang="tr-TR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.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837B94-CD7C-46F8-B906-D4E292308213}"/>
              </a:ext>
            </a:extLst>
          </p:cNvPr>
          <p:cNvSpPr txBox="1"/>
          <p:nvPr/>
        </p:nvSpPr>
        <p:spPr>
          <a:xfrm>
            <a:off x="3764123" y="4292909"/>
            <a:ext cx="60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Yazılımcıların işlerini çok fazla kolaylaştıran çapraz platform desteği </a:t>
            </a:r>
            <a:r>
              <a:rPr lang="tr-TR" sz="12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Ruby’de</a:t>
            </a:r>
            <a:r>
              <a:rPr lang="tr-TR" sz="1200" b="1" dirty="0">
                <a:solidFill>
                  <a:srgbClr val="FFFFFF"/>
                </a:solidFill>
                <a:latin typeface="Open Sans" panose="020B0606030504020204" pitchFamily="34" charset="0"/>
              </a:rPr>
              <a:t> mevcuttur, Pek çok işletim sisteminde kullanılabilir, Betik dil yapısındaki yazılım dili olarak bilinmektedir.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5" name="TextBox 31">
            <a:extLst>
              <a:ext uri="{FF2B5EF4-FFF2-40B4-BE49-F238E27FC236}">
                <a16:creationId xmlns:a16="http://schemas.microsoft.com/office/drawing/2014/main" id="{655673B8-A4B5-4EC9-A6FF-0ABB01B6D281}"/>
              </a:ext>
            </a:extLst>
          </p:cNvPr>
          <p:cNvSpPr txBox="1"/>
          <p:nvPr/>
        </p:nvSpPr>
        <p:spPr>
          <a:xfrm>
            <a:off x="3866324" y="2229139"/>
            <a:ext cx="61593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Ruby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ile kullanıcılara sunulan kütüphane desteği oldukça çoktur. HTTP,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OpenSSL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ve FTP gibi pek çok destek kullanıcılara sunulmaktadır.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0" name="TextBox 38">
            <a:extLst>
              <a:ext uri="{FF2B5EF4-FFF2-40B4-BE49-F238E27FC236}">
                <a16:creationId xmlns:a16="http://schemas.microsoft.com/office/drawing/2014/main" id="{C36DCF3F-56D4-4A81-9D94-68CC5AF226E9}"/>
              </a:ext>
            </a:extLst>
          </p:cNvPr>
          <p:cNvSpPr txBox="1"/>
          <p:nvPr/>
        </p:nvSpPr>
        <p:spPr>
          <a:xfrm>
            <a:off x="3744925" y="5124657"/>
            <a:ext cx="61977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Ruby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programlama dili içerisinde UTF – 8 desteği aşırı derecede sınırlıdır.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514877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12750" y="6513373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PHP Kullanım Amacı ve Detaylar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7858470-AB7B-4090-AC68-4D75D1BC3F98}"/>
              </a:ext>
            </a:extLst>
          </p:cNvPr>
          <p:cNvSpPr txBox="1"/>
          <p:nvPr/>
        </p:nvSpPr>
        <p:spPr>
          <a:xfrm>
            <a:off x="1202749" y="1469985"/>
            <a:ext cx="103095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solidFill>
                  <a:schemeClr val="bg1"/>
                </a:solidFill>
              </a:rPr>
              <a:t>PHP sunucu taraflı iletişimler için oluşturulmuş bir programlama dilidir. Bu nedenle form verisi toplamak, sunucuda dosya yönetmek, </a:t>
            </a:r>
            <a:r>
              <a:rPr lang="tr-TR" sz="2400" dirty="0" err="1">
                <a:solidFill>
                  <a:schemeClr val="bg1"/>
                </a:solidFill>
              </a:rPr>
              <a:t>veritabanlarını</a:t>
            </a:r>
            <a:r>
              <a:rPr lang="tr-TR" sz="2400" dirty="0">
                <a:solidFill>
                  <a:schemeClr val="bg1"/>
                </a:solidFill>
              </a:rPr>
              <a:t> düzenlemek vb. gibi çeşitli sunucu taraflı fonksiyonları yapabilir.</a:t>
            </a:r>
          </a:p>
          <a:p>
            <a:pPr algn="just"/>
            <a:endParaRPr lang="tr-TR" sz="2400" dirty="0">
              <a:solidFill>
                <a:schemeClr val="bg1"/>
              </a:solidFill>
            </a:endParaRPr>
          </a:p>
          <a:p>
            <a:pPr algn="just"/>
            <a:r>
              <a:rPr lang="tr-TR" sz="2400" dirty="0">
                <a:solidFill>
                  <a:schemeClr val="bg1"/>
                </a:solidFill>
              </a:rPr>
              <a:t>Bu dil aslen </a:t>
            </a:r>
            <a:r>
              <a:rPr lang="tr-TR" sz="2400" dirty="0" err="1">
                <a:solidFill>
                  <a:schemeClr val="bg1"/>
                </a:solidFill>
              </a:rPr>
              <a:t>Rasmus</a:t>
            </a:r>
            <a:r>
              <a:rPr lang="tr-TR" sz="2400" dirty="0">
                <a:solidFill>
                  <a:schemeClr val="bg1"/>
                </a:solidFill>
              </a:rPr>
              <a:t> </a:t>
            </a:r>
            <a:r>
              <a:rPr lang="tr-TR" sz="2400" dirty="0" err="1">
                <a:solidFill>
                  <a:schemeClr val="bg1"/>
                </a:solidFill>
              </a:rPr>
              <a:t>Lerdorf</a:t>
            </a:r>
            <a:r>
              <a:rPr lang="tr-TR" sz="2400" dirty="0">
                <a:solidFill>
                  <a:schemeClr val="bg1"/>
                </a:solidFill>
              </a:rPr>
              <a:t> tarafından kişisel ana sayfasına gelen ziyaretçileri takip etmek için oluşturulmuştur. Popülerliği arttıktan </a:t>
            </a:r>
            <a:r>
              <a:rPr lang="tr-TR" sz="2400" dirty="0" err="1">
                <a:solidFill>
                  <a:schemeClr val="bg1"/>
                </a:solidFill>
              </a:rPr>
              <a:t>Lerdorf</a:t>
            </a:r>
            <a:r>
              <a:rPr lang="tr-TR" sz="2400" dirty="0">
                <a:solidFill>
                  <a:schemeClr val="bg1"/>
                </a:solidFill>
              </a:rPr>
              <a:t> en sonunda </a:t>
            </a:r>
            <a:r>
              <a:rPr lang="tr-TR" sz="2400" dirty="0" err="1">
                <a:solidFill>
                  <a:schemeClr val="bg1"/>
                </a:solidFill>
              </a:rPr>
              <a:t>PHP’yi</a:t>
            </a:r>
            <a:r>
              <a:rPr lang="tr-TR" sz="2400" dirty="0">
                <a:solidFill>
                  <a:schemeClr val="bg1"/>
                </a:solidFill>
              </a:rPr>
              <a:t> açık kaynaklı bir proje olarak yayınlamıştır.</a:t>
            </a:r>
          </a:p>
        </p:txBody>
      </p:sp>
    </p:spTree>
    <p:extLst>
      <p:ext uri="{BB962C8B-B14F-4D97-AF65-F5344CB8AC3E}">
        <p14:creationId xmlns:p14="http://schemas.microsoft.com/office/powerpoint/2010/main" val="2680376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tr-TR" sz="4000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PHP Kullanım Amacı ve Detaylar</a:t>
            </a:r>
            <a:endParaRPr lang="en-US" sz="4000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E20D09A7-83DA-47D7-8835-65AA6E22E227}"/>
              </a:ext>
            </a:extLst>
          </p:cNvPr>
          <p:cNvSpPr/>
          <p:nvPr/>
        </p:nvSpPr>
        <p:spPr>
          <a:xfrm>
            <a:off x="1966572" y="1301174"/>
            <a:ext cx="1483031" cy="85954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5430F2-C29B-490A-A12B-C953EE76E860}"/>
              </a:ext>
            </a:extLst>
          </p:cNvPr>
          <p:cNvGrpSpPr/>
          <p:nvPr/>
        </p:nvGrpSpPr>
        <p:grpSpPr>
          <a:xfrm>
            <a:off x="3146658" y="1301174"/>
            <a:ext cx="6815222" cy="859540"/>
            <a:chOff x="2189480" y="2153920"/>
            <a:chExt cx="7213599" cy="1137920"/>
          </a:xfrm>
        </p:grpSpPr>
        <p:sp>
          <p:nvSpPr>
            <p:cNvPr id="3" name="Arrow: Chevron 2">
              <a:extLst>
                <a:ext uri="{FF2B5EF4-FFF2-40B4-BE49-F238E27FC236}">
                  <a16:creationId xmlns:a16="http://schemas.microsoft.com/office/drawing/2014/main" id="{E4902C58-E153-4BF7-950A-D1AAB4AFC98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E41742-CF4A-4F94-8B35-9ACD7CFFA56B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83FC3BF6-085A-465A-AC29-C6850C13445A}"/>
              </a:ext>
            </a:extLst>
          </p:cNvPr>
          <p:cNvSpPr/>
          <p:nvPr/>
        </p:nvSpPr>
        <p:spPr>
          <a:xfrm>
            <a:off x="1966572" y="2247496"/>
            <a:ext cx="1483031" cy="85954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2A3799-0CD7-4C64-8242-AC9EA24CA07C}"/>
              </a:ext>
            </a:extLst>
          </p:cNvPr>
          <p:cNvGrpSpPr/>
          <p:nvPr/>
        </p:nvGrpSpPr>
        <p:grpSpPr>
          <a:xfrm>
            <a:off x="3146658" y="2247496"/>
            <a:ext cx="6815222" cy="859540"/>
            <a:chOff x="2189480" y="2153920"/>
            <a:chExt cx="7213599" cy="1137920"/>
          </a:xfrm>
          <a:solidFill>
            <a:schemeClr val="accent2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69D05AF8-0362-40E3-A7E7-10278B88F503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0053719-8142-4D73-BD76-5FA6F7C9E069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8645047F-D9CB-4CC1-BC0F-1C4292F5A94A}"/>
              </a:ext>
            </a:extLst>
          </p:cNvPr>
          <p:cNvSpPr/>
          <p:nvPr/>
        </p:nvSpPr>
        <p:spPr>
          <a:xfrm>
            <a:off x="1966572" y="3193816"/>
            <a:ext cx="1483031" cy="85954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F283355-3C29-4FB8-A131-09D9EB725ACF}"/>
              </a:ext>
            </a:extLst>
          </p:cNvPr>
          <p:cNvGrpSpPr/>
          <p:nvPr/>
        </p:nvGrpSpPr>
        <p:grpSpPr>
          <a:xfrm>
            <a:off x="3146658" y="3193816"/>
            <a:ext cx="6815222" cy="859540"/>
            <a:chOff x="2189480" y="2153920"/>
            <a:chExt cx="7213599" cy="1137920"/>
          </a:xfrm>
          <a:solidFill>
            <a:schemeClr val="accent4"/>
          </a:solidFill>
        </p:grpSpPr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7CEDD191-1D4E-49C5-8444-8F22619709F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5D71D-6D12-4F7F-8EFA-813DA9004804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BF9B6AB6-6147-424D-8F82-81A2B273645F}"/>
              </a:ext>
            </a:extLst>
          </p:cNvPr>
          <p:cNvSpPr/>
          <p:nvPr/>
        </p:nvSpPr>
        <p:spPr>
          <a:xfrm>
            <a:off x="1966572" y="4140138"/>
            <a:ext cx="1483031" cy="85954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33BE8E-BFBE-43EA-A9FD-BD45F197DD84}"/>
              </a:ext>
            </a:extLst>
          </p:cNvPr>
          <p:cNvGrpSpPr/>
          <p:nvPr/>
        </p:nvGrpSpPr>
        <p:grpSpPr>
          <a:xfrm>
            <a:off x="3146658" y="4140138"/>
            <a:ext cx="6815222" cy="859540"/>
            <a:chOff x="2189480" y="2153920"/>
            <a:chExt cx="7213599" cy="1137920"/>
          </a:xfrm>
          <a:solidFill>
            <a:schemeClr val="accent5"/>
          </a:solidFill>
        </p:grpSpPr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E05DB33-7027-4243-B2B1-AE959B934587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CAB0D8-22D4-44B8-BBE1-517EC44C45DC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7A635083-451F-40BF-9734-33850F7342D3}"/>
              </a:ext>
            </a:extLst>
          </p:cNvPr>
          <p:cNvSpPr/>
          <p:nvPr/>
        </p:nvSpPr>
        <p:spPr>
          <a:xfrm>
            <a:off x="1966572" y="5090430"/>
            <a:ext cx="1483031" cy="85954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CC8895A-9474-4AF5-956A-D6B3CEFA3279}"/>
              </a:ext>
            </a:extLst>
          </p:cNvPr>
          <p:cNvGrpSpPr/>
          <p:nvPr/>
        </p:nvGrpSpPr>
        <p:grpSpPr>
          <a:xfrm>
            <a:off x="3146658" y="5090430"/>
            <a:ext cx="6815222" cy="859540"/>
            <a:chOff x="2189480" y="2153920"/>
            <a:chExt cx="7213599" cy="1137920"/>
          </a:xfrm>
          <a:solidFill>
            <a:schemeClr val="accent6"/>
          </a:solidFill>
        </p:grpSpPr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FA5ECFFC-D03C-4BA5-970C-397D9248009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B1D260-A41C-4E95-A755-8E359C341F2F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72A83EA8-E44D-4CC9-982F-1B8B609D21F2}"/>
              </a:ext>
            </a:extLst>
          </p:cNvPr>
          <p:cNvSpPr txBox="1"/>
          <p:nvPr/>
        </p:nvSpPr>
        <p:spPr>
          <a:xfrm>
            <a:off x="2033804" y="1371474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01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674A17-AAE5-4964-89E9-E927EF4D90FD}"/>
              </a:ext>
            </a:extLst>
          </p:cNvPr>
          <p:cNvSpPr txBox="1"/>
          <p:nvPr/>
        </p:nvSpPr>
        <p:spPr>
          <a:xfrm>
            <a:off x="2033804" y="2314660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2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09FA8CE-2609-4B18-A96B-C2D56CF5BE9D}"/>
              </a:ext>
            </a:extLst>
          </p:cNvPr>
          <p:cNvSpPr txBox="1"/>
          <p:nvPr/>
        </p:nvSpPr>
        <p:spPr>
          <a:xfrm>
            <a:off x="2033803" y="3282001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3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B775DB-7BDA-40F8-8943-FE3A0A82B375}"/>
              </a:ext>
            </a:extLst>
          </p:cNvPr>
          <p:cNvSpPr txBox="1"/>
          <p:nvPr/>
        </p:nvSpPr>
        <p:spPr>
          <a:xfrm>
            <a:off x="2033804" y="421596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4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1F7E83-9D5F-403A-AEC1-1DBFB6EEEFA9}"/>
              </a:ext>
            </a:extLst>
          </p:cNvPr>
          <p:cNvSpPr txBox="1"/>
          <p:nvPr/>
        </p:nvSpPr>
        <p:spPr>
          <a:xfrm>
            <a:off x="2033804" y="516084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5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22EE78-8826-4D13-896F-3CE387814C90}"/>
              </a:ext>
            </a:extLst>
          </p:cNvPr>
          <p:cNvSpPr txBox="1"/>
          <p:nvPr/>
        </p:nvSpPr>
        <p:spPr>
          <a:xfrm>
            <a:off x="3866324" y="1322230"/>
            <a:ext cx="6159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Noto Sans" panose="020B0502040504020204" pitchFamily="34"/>
                <a:cs typeface="Noto Sans" panose="020B0502040504020204" pitchFamily="34"/>
              </a:rPr>
              <a:t>Açık kaynak kodlu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1EF9FC-F363-4D04-8D70-B84B5D145B65}"/>
              </a:ext>
            </a:extLst>
          </p:cNvPr>
          <p:cNvSpPr txBox="1"/>
          <p:nvPr/>
        </p:nvSpPr>
        <p:spPr>
          <a:xfrm>
            <a:off x="3764123" y="3255004"/>
            <a:ext cx="6083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600" b="1" dirty="0">
                <a:solidFill>
                  <a:srgbClr val="FFFFFF"/>
                </a:solidFill>
                <a:latin typeface="Open Sans" panose="020B0606030504020204" pitchFamily="34" charset="0"/>
              </a:rPr>
              <a:t>Sunucu taraflı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837B94-CD7C-46F8-B906-D4E292308213}"/>
              </a:ext>
            </a:extLst>
          </p:cNvPr>
          <p:cNvSpPr txBox="1"/>
          <p:nvPr/>
        </p:nvSpPr>
        <p:spPr>
          <a:xfrm>
            <a:off x="3764123" y="4292909"/>
            <a:ext cx="6083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600" b="1" dirty="0">
                <a:solidFill>
                  <a:srgbClr val="FFFFFF"/>
                </a:solidFill>
                <a:latin typeface="Open Sans" panose="020B0606030504020204" pitchFamily="34" charset="0"/>
              </a:rPr>
              <a:t>Bir çok veri tabanı ile bağlantı sağlar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5" name="TextBox 31">
            <a:extLst>
              <a:ext uri="{FF2B5EF4-FFF2-40B4-BE49-F238E27FC236}">
                <a16:creationId xmlns:a16="http://schemas.microsoft.com/office/drawing/2014/main" id="{655673B8-A4B5-4EC9-A6FF-0ABB01B6D281}"/>
              </a:ext>
            </a:extLst>
          </p:cNvPr>
          <p:cNvSpPr txBox="1"/>
          <p:nvPr/>
        </p:nvSpPr>
        <p:spPr>
          <a:xfrm>
            <a:off x="3866324" y="2229139"/>
            <a:ext cx="6159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600" b="1" dirty="0">
                <a:solidFill>
                  <a:srgbClr val="FFFFFF"/>
                </a:solidFill>
                <a:latin typeface="Open Sans" panose="020B0606030504020204" pitchFamily="34" charset="0"/>
              </a:rPr>
              <a:t>Platform bağımsız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0" name="TextBox 38">
            <a:extLst>
              <a:ext uri="{FF2B5EF4-FFF2-40B4-BE49-F238E27FC236}">
                <a16:creationId xmlns:a16="http://schemas.microsoft.com/office/drawing/2014/main" id="{C36DCF3F-56D4-4A81-9D94-68CC5AF226E9}"/>
              </a:ext>
            </a:extLst>
          </p:cNvPr>
          <p:cNvSpPr txBox="1"/>
          <p:nvPr/>
        </p:nvSpPr>
        <p:spPr>
          <a:xfrm>
            <a:off x="3744925" y="5124657"/>
            <a:ext cx="61977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600" b="1" dirty="0">
                <a:solidFill>
                  <a:srgbClr val="FFFFFF"/>
                </a:solidFill>
                <a:latin typeface="Open Sans" panose="020B0606030504020204" pitchFamily="34" charset="0"/>
              </a:rPr>
              <a:t>Yaygın bir topluluk desteği vardır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70593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12750" y="6513373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ASP Kullanım Amacı ve Detaylar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7858470-AB7B-4090-AC68-4D75D1BC3F98}"/>
              </a:ext>
            </a:extLst>
          </p:cNvPr>
          <p:cNvSpPr txBox="1"/>
          <p:nvPr/>
        </p:nvSpPr>
        <p:spPr>
          <a:xfrm>
            <a:off x="1202749" y="1469985"/>
            <a:ext cx="103095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>
                <a:solidFill>
                  <a:schemeClr val="bg1"/>
                </a:solidFill>
              </a:rPr>
              <a:t>ASP, Active Server </a:t>
            </a:r>
            <a:r>
              <a:rPr lang="tr-TR" sz="2400" dirty="0" err="1">
                <a:solidFill>
                  <a:schemeClr val="bg1"/>
                </a:solidFill>
              </a:rPr>
              <a:t>Pages</a:t>
            </a:r>
            <a:r>
              <a:rPr lang="tr-TR" sz="2400" dirty="0">
                <a:solidFill>
                  <a:schemeClr val="bg1"/>
                </a:solidFill>
              </a:rPr>
              <a:t> (Aktif sunucusu sayfaları) kısaltmasıdır.</a:t>
            </a:r>
          </a:p>
          <a:p>
            <a:pPr algn="just"/>
            <a:endParaRPr lang="tr-TR" sz="2400" dirty="0">
              <a:solidFill>
                <a:schemeClr val="bg1"/>
              </a:solidFill>
            </a:endParaRPr>
          </a:p>
          <a:p>
            <a:pPr algn="just"/>
            <a:r>
              <a:rPr lang="tr-TR" sz="2400" dirty="0">
                <a:solidFill>
                  <a:schemeClr val="bg1"/>
                </a:solidFill>
              </a:rPr>
              <a:t>ASP bir Microsoft yazılımıdır.</a:t>
            </a:r>
          </a:p>
          <a:p>
            <a:pPr algn="just"/>
            <a:endParaRPr lang="tr-TR" sz="2400" dirty="0">
              <a:solidFill>
                <a:schemeClr val="bg1"/>
              </a:solidFill>
            </a:endParaRPr>
          </a:p>
          <a:p>
            <a:pPr algn="just"/>
            <a:r>
              <a:rPr lang="tr-TR" sz="2400" dirty="0">
                <a:solidFill>
                  <a:schemeClr val="bg1"/>
                </a:solidFill>
              </a:rPr>
              <a:t>ASP, IIS (Internet Information Services) altında çalışan bir programdır.</a:t>
            </a:r>
          </a:p>
          <a:p>
            <a:pPr algn="just"/>
            <a:endParaRPr lang="tr-TR" sz="2400" dirty="0">
              <a:solidFill>
                <a:schemeClr val="bg1"/>
              </a:solidFill>
            </a:endParaRPr>
          </a:p>
          <a:p>
            <a:pPr algn="just"/>
            <a:r>
              <a:rPr lang="tr-TR" sz="2400" dirty="0">
                <a:solidFill>
                  <a:schemeClr val="bg1"/>
                </a:solidFill>
              </a:rPr>
              <a:t>ASP uzantılı bir dosya temelde HTML dosyası ile aynıdır. İçerisinde yazılar, HTML, XML, </a:t>
            </a:r>
            <a:r>
              <a:rPr lang="tr-TR" sz="2400" dirty="0" err="1">
                <a:solidFill>
                  <a:schemeClr val="bg1"/>
                </a:solidFill>
              </a:rPr>
              <a:t>Scriptler</a:t>
            </a:r>
            <a:r>
              <a:rPr lang="tr-TR" sz="2400" dirty="0">
                <a:solidFill>
                  <a:schemeClr val="bg1"/>
                </a:solidFill>
              </a:rPr>
              <a:t> bulunabilir. Ayrıca bu dosya içerisindeki kullanıcı tarafından belirtilmiş bazı yerlerde kullanılan ASP kodları sunucu tarafından derlenerek çalıştırılır hale getirilir.</a:t>
            </a:r>
          </a:p>
        </p:txBody>
      </p:sp>
    </p:spTree>
    <p:extLst>
      <p:ext uri="{BB962C8B-B14F-4D97-AF65-F5344CB8AC3E}">
        <p14:creationId xmlns:p14="http://schemas.microsoft.com/office/powerpoint/2010/main" val="2374061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12750" y="6513373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.NET Kullanım Amacı ve Detaylar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7858470-AB7B-4090-AC68-4D75D1BC3F98}"/>
              </a:ext>
            </a:extLst>
          </p:cNvPr>
          <p:cNvSpPr txBox="1"/>
          <p:nvPr/>
        </p:nvSpPr>
        <p:spPr>
          <a:xfrm>
            <a:off x="1202749" y="1469985"/>
            <a:ext cx="1030953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dirty="0">
                <a:solidFill>
                  <a:schemeClr val="bg1"/>
                </a:solidFill>
              </a:rPr>
              <a:t>.NET veya .NET Framework Microsoft firması tarafından 2000 yılında geliştirilmeye başlanmış ve .NET Foundation topluluğuna devir edilmiş bir yazılım geliştirme platformudur.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İçerisinde yer alan kütüphaneler sayesinde kolayca masaüstü, web ve cep telefonu uygulamaları geliştirmeye imkan verir.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.NET için sıklıkla </a:t>
            </a:r>
            <a:r>
              <a:rPr lang="tr-TR" dirty="0" err="1">
                <a:solidFill>
                  <a:schemeClr val="bg1"/>
                </a:solidFill>
              </a:rPr>
              <a:t>framework</a:t>
            </a:r>
            <a:r>
              <a:rPr lang="tr-TR" dirty="0">
                <a:solidFill>
                  <a:schemeClr val="bg1"/>
                </a:solidFill>
              </a:rPr>
              <a:t> ve platforma tabiri kullanılır.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Ancak .NET sadece kütüphanelerin yer aldığı bir </a:t>
            </a:r>
            <a:r>
              <a:rPr lang="tr-TR" dirty="0" err="1">
                <a:solidFill>
                  <a:schemeClr val="bg1"/>
                </a:solidFill>
              </a:rPr>
              <a:t>framework</a:t>
            </a:r>
            <a:r>
              <a:rPr lang="tr-TR" dirty="0">
                <a:solidFill>
                  <a:schemeClr val="bg1"/>
                </a:solidFill>
              </a:rPr>
              <a:t> değil bir platformdur.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Platform bir uygulama veya yazılım geliştirmek için gerekli olan ortamı sağlayan parçalardan meydana gelir.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.NET yapısı temel olarak CLR (</a:t>
            </a:r>
            <a:r>
              <a:rPr lang="tr-TR" dirty="0" err="1">
                <a:solidFill>
                  <a:schemeClr val="bg1"/>
                </a:solidFill>
              </a:rPr>
              <a:t>Common</a:t>
            </a:r>
            <a:r>
              <a:rPr lang="tr-TR" dirty="0">
                <a:solidFill>
                  <a:schemeClr val="bg1"/>
                </a:solidFill>
              </a:rPr>
              <a:t> Language Runtime) ve FCL (Framework Class Library) oluştuğu söylenebilir.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.NET kütüphanesinin ana dili C# olarak belirlenmiştir.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402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12750" y="6513373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17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HTML / CSS Kullanım Amacı ve Detaylar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7858470-AB7B-4090-AC68-4D75D1BC3F98}"/>
              </a:ext>
            </a:extLst>
          </p:cNvPr>
          <p:cNvSpPr txBox="1"/>
          <p:nvPr/>
        </p:nvSpPr>
        <p:spPr>
          <a:xfrm>
            <a:off x="1202749" y="1469985"/>
            <a:ext cx="10309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dirty="0">
                <a:solidFill>
                  <a:schemeClr val="bg1"/>
                </a:solidFill>
              </a:rPr>
              <a:t>Web tasarım konusunda araştırma yapan hemen herkesin karşına çıkan temel kavram </a:t>
            </a:r>
            <a:r>
              <a:rPr lang="tr-TR" dirty="0" err="1">
                <a:solidFill>
                  <a:schemeClr val="bg1"/>
                </a:solidFill>
              </a:rPr>
              <a:t>HTMLdir</a:t>
            </a:r>
            <a:r>
              <a:rPr lang="tr-TR" dirty="0">
                <a:solidFill>
                  <a:schemeClr val="bg1"/>
                </a:solidFill>
              </a:rPr>
              <a:t>. Web sayfalarını oluşturma aşamasında kullanılan standart bir metin işaret dili olan HTML açılımı “</a:t>
            </a:r>
            <a:r>
              <a:rPr lang="tr-TR" dirty="0" err="1">
                <a:solidFill>
                  <a:schemeClr val="bg1"/>
                </a:solidFill>
              </a:rPr>
              <a:t>Hyper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Text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Markup</a:t>
            </a:r>
            <a:r>
              <a:rPr lang="tr-TR" dirty="0">
                <a:solidFill>
                  <a:schemeClr val="bg1"/>
                </a:solidFill>
              </a:rPr>
              <a:t> Language” olarak bilinir. Genel bilinen yanlış kanının aksine HTML bir programlama dili değildir. Daha açık anlatmak gerekirse, </a:t>
            </a:r>
            <a:r>
              <a:rPr lang="tr-TR" dirty="0" err="1">
                <a:solidFill>
                  <a:schemeClr val="bg1"/>
                </a:solidFill>
              </a:rPr>
              <a:t>Chrome</a:t>
            </a:r>
            <a:r>
              <a:rPr lang="tr-TR" dirty="0">
                <a:solidFill>
                  <a:schemeClr val="bg1"/>
                </a:solidFill>
              </a:rPr>
              <a:t>, </a:t>
            </a:r>
            <a:r>
              <a:rPr lang="tr-TR" dirty="0" err="1">
                <a:solidFill>
                  <a:schemeClr val="bg1"/>
                </a:solidFill>
              </a:rPr>
              <a:t>Firefox</a:t>
            </a:r>
            <a:r>
              <a:rPr lang="tr-TR" dirty="0">
                <a:solidFill>
                  <a:schemeClr val="bg1"/>
                </a:solidFill>
              </a:rPr>
              <a:t>, </a:t>
            </a:r>
            <a:r>
              <a:rPr lang="tr-TR" dirty="0" err="1">
                <a:solidFill>
                  <a:schemeClr val="bg1"/>
                </a:solidFill>
              </a:rPr>
              <a:t>Yandex</a:t>
            </a:r>
            <a:r>
              <a:rPr lang="tr-TR" dirty="0">
                <a:solidFill>
                  <a:schemeClr val="bg1"/>
                </a:solidFill>
              </a:rPr>
              <a:t> gibi tarayıcıların okuyup anlamlandırdığı dil HTML dilidir.</a:t>
            </a:r>
          </a:p>
        </p:txBody>
      </p:sp>
    </p:spTree>
    <p:extLst>
      <p:ext uri="{BB962C8B-B14F-4D97-AF65-F5344CB8AC3E}">
        <p14:creationId xmlns:p14="http://schemas.microsoft.com/office/powerpoint/2010/main" val="4266796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PHP’ye</a:t>
            </a:r>
            <a:r>
              <a:rPr kumimoji="0" lang="tr-TR" sz="5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Giriş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CFBB0F-B19C-4449-9ECB-2E5E6A8D7FB5}"/>
              </a:ext>
            </a:extLst>
          </p:cNvPr>
          <p:cNvSpPr txBox="1"/>
          <p:nvPr/>
        </p:nvSpPr>
        <p:spPr>
          <a:xfrm>
            <a:off x="3230194" y="1589299"/>
            <a:ext cx="304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>
                <a:solidFill>
                  <a:srgbClr val="FFFFFF"/>
                </a:solidFill>
                <a:latin typeface="Open Sans" panose="020B0606030504020204" pitchFamily="34" charset="0"/>
              </a:rPr>
              <a:t>Kod Yazma Ortamları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3E303F-D53B-40C2-A2C5-D4F760D7D3F6}"/>
              </a:ext>
            </a:extLst>
          </p:cNvPr>
          <p:cNvSpPr txBox="1"/>
          <p:nvPr/>
        </p:nvSpPr>
        <p:spPr>
          <a:xfrm>
            <a:off x="1906976" y="1616471"/>
            <a:ext cx="993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b="1" dirty="0">
                <a:solidFill>
                  <a:srgbClr val="C2C923"/>
                </a:solidFill>
                <a:latin typeface="Open Sans" panose="020B0606030504020204" pitchFamily="34" charset="0"/>
              </a:rPr>
              <a:t>JS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C2C923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FFFE34-1020-41E9-96B3-C7D7E08F0284}"/>
              </a:ext>
            </a:extLst>
          </p:cNvPr>
          <p:cNvSpPr txBox="1"/>
          <p:nvPr/>
        </p:nvSpPr>
        <p:spPr>
          <a:xfrm>
            <a:off x="3230195" y="2751349"/>
            <a:ext cx="2950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Sunucu Kurulumu ve Ayarı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8C24D6-2D92-44FF-9AFE-8D1E71164E4A}"/>
              </a:ext>
            </a:extLst>
          </p:cNvPr>
          <p:cNvSpPr txBox="1"/>
          <p:nvPr/>
        </p:nvSpPr>
        <p:spPr>
          <a:xfrm>
            <a:off x="1906976" y="2712506"/>
            <a:ext cx="1362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>
                <a:ln>
                  <a:noFill/>
                </a:ln>
                <a:solidFill>
                  <a:srgbClr val="42AFB6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PY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42AFB6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9AB5D9-E3E7-47D6-A13D-2571EFEEF79F}"/>
              </a:ext>
            </a:extLst>
          </p:cNvPr>
          <p:cNvSpPr txBox="1"/>
          <p:nvPr/>
        </p:nvSpPr>
        <p:spPr>
          <a:xfrm>
            <a:off x="3230194" y="3856249"/>
            <a:ext cx="304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Noto Sans" panose="020B0502040504020204" pitchFamily="34"/>
                <a:cs typeface="Noto Sans" panose="020B0502040504020204" pitchFamily="34"/>
              </a:rPr>
              <a:t>PHP Sürümleri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856EAE-85DA-4279-80E6-4D5D133B341F}"/>
              </a:ext>
            </a:extLst>
          </p:cNvPr>
          <p:cNvSpPr txBox="1"/>
          <p:nvPr/>
        </p:nvSpPr>
        <p:spPr>
          <a:xfrm>
            <a:off x="1829303" y="3808541"/>
            <a:ext cx="1284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b="1" dirty="0">
                <a:solidFill>
                  <a:srgbClr val="CB1B4A"/>
                </a:solidFill>
                <a:latin typeface="Open Sans" panose="020B0606030504020204" pitchFamily="34" charset="0"/>
              </a:rPr>
              <a:t>TS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A8F11E-92F5-4741-AF93-DD2D5737E096}"/>
              </a:ext>
            </a:extLst>
          </p:cNvPr>
          <p:cNvSpPr txBox="1"/>
          <p:nvPr/>
        </p:nvSpPr>
        <p:spPr>
          <a:xfrm>
            <a:off x="3230195" y="4923049"/>
            <a:ext cx="2768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PHP yapısı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16F881-4ECB-40B4-AD14-448143F1E29D}"/>
              </a:ext>
            </a:extLst>
          </p:cNvPr>
          <p:cNvSpPr txBox="1"/>
          <p:nvPr/>
        </p:nvSpPr>
        <p:spPr>
          <a:xfrm>
            <a:off x="1755867" y="4893594"/>
            <a:ext cx="2681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>
                <a:ln>
                  <a:noFill/>
                </a:ln>
                <a:solidFill>
                  <a:srgbClr val="FCB414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RUBY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FCB414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968357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JS Kullanım Amacı ve Detaylar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B5C8AE6-484A-43DF-A40F-785406CF3E98}"/>
              </a:ext>
            </a:extLst>
          </p:cNvPr>
          <p:cNvGrpSpPr/>
          <p:nvPr/>
        </p:nvGrpSpPr>
        <p:grpSpPr>
          <a:xfrm>
            <a:off x="1780679" y="2843338"/>
            <a:ext cx="1852735" cy="3021438"/>
            <a:chOff x="7782830" y="2717072"/>
            <a:chExt cx="1102309" cy="1797644"/>
          </a:xfrm>
          <a:solidFill>
            <a:schemeClr val="accent4"/>
          </a:solidFill>
        </p:grpSpPr>
        <p:sp>
          <p:nvSpPr>
            <p:cNvPr id="7" name="Freeform 35">
              <a:extLst>
                <a:ext uri="{FF2B5EF4-FFF2-40B4-BE49-F238E27FC236}">
                  <a16:creationId xmlns:a16="http://schemas.microsoft.com/office/drawing/2014/main" id="{E1FF697B-F04D-4E51-8001-877273CFF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5886" y="2769946"/>
              <a:ext cx="340140" cy="332783"/>
            </a:xfrm>
            <a:custGeom>
              <a:avLst/>
              <a:gdLst>
                <a:gd name="T0" fmla="*/ 38 w 121"/>
                <a:gd name="T1" fmla="*/ 116 h 120"/>
                <a:gd name="T2" fmla="*/ 63 w 121"/>
                <a:gd name="T3" fmla="*/ 120 h 120"/>
                <a:gd name="T4" fmla="*/ 85 w 121"/>
                <a:gd name="T5" fmla="*/ 115 h 120"/>
                <a:gd name="T6" fmla="*/ 106 w 121"/>
                <a:gd name="T7" fmla="*/ 100 h 120"/>
                <a:gd name="T8" fmla="*/ 121 w 121"/>
                <a:gd name="T9" fmla="*/ 60 h 120"/>
                <a:gd name="T10" fmla="*/ 110 w 121"/>
                <a:gd name="T11" fmla="*/ 26 h 120"/>
                <a:gd name="T12" fmla="*/ 57 w 121"/>
                <a:gd name="T13" fmla="*/ 1 h 120"/>
                <a:gd name="T14" fmla="*/ 30 w 121"/>
                <a:gd name="T15" fmla="*/ 8 h 120"/>
                <a:gd name="T16" fmla="*/ 6 w 121"/>
                <a:gd name="T17" fmla="*/ 34 h 120"/>
                <a:gd name="T18" fmla="*/ 0 w 121"/>
                <a:gd name="T19" fmla="*/ 61 h 120"/>
                <a:gd name="T20" fmla="*/ 6 w 121"/>
                <a:gd name="T21" fmla="*/ 87 h 120"/>
                <a:gd name="T22" fmla="*/ 38 w 121"/>
                <a:gd name="T23" fmla="*/ 1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1" h="120">
                  <a:moveTo>
                    <a:pt x="38" y="116"/>
                  </a:moveTo>
                  <a:cubicBezTo>
                    <a:pt x="46" y="119"/>
                    <a:pt x="54" y="120"/>
                    <a:pt x="63" y="120"/>
                  </a:cubicBezTo>
                  <a:cubicBezTo>
                    <a:pt x="71" y="119"/>
                    <a:pt x="78" y="118"/>
                    <a:pt x="85" y="115"/>
                  </a:cubicBezTo>
                  <a:cubicBezTo>
                    <a:pt x="93" y="111"/>
                    <a:pt x="100" y="107"/>
                    <a:pt x="106" y="100"/>
                  </a:cubicBezTo>
                  <a:cubicBezTo>
                    <a:pt x="116" y="88"/>
                    <a:pt x="121" y="75"/>
                    <a:pt x="121" y="60"/>
                  </a:cubicBezTo>
                  <a:cubicBezTo>
                    <a:pt x="121" y="47"/>
                    <a:pt x="117" y="36"/>
                    <a:pt x="110" y="26"/>
                  </a:cubicBezTo>
                  <a:cubicBezTo>
                    <a:pt x="97" y="9"/>
                    <a:pt x="81" y="1"/>
                    <a:pt x="57" y="1"/>
                  </a:cubicBezTo>
                  <a:cubicBezTo>
                    <a:pt x="48" y="0"/>
                    <a:pt x="37" y="5"/>
                    <a:pt x="30" y="8"/>
                  </a:cubicBezTo>
                  <a:cubicBezTo>
                    <a:pt x="20" y="15"/>
                    <a:pt x="12" y="23"/>
                    <a:pt x="6" y="34"/>
                  </a:cubicBezTo>
                  <a:cubicBezTo>
                    <a:pt x="2" y="43"/>
                    <a:pt x="0" y="52"/>
                    <a:pt x="0" y="61"/>
                  </a:cubicBezTo>
                  <a:cubicBezTo>
                    <a:pt x="0" y="70"/>
                    <a:pt x="2" y="79"/>
                    <a:pt x="6" y="87"/>
                  </a:cubicBezTo>
                  <a:cubicBezTo>
                    <a:pt x="14" y="101"/>
                    <a:pt x="24" y="110"/>
                    <a:pt x="3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 36">
              <a:extLst>
                <a:ext uri="{FF2B5EF4-FFF2-40B4-BE49-F238E27FC236}">
                  <a16:creationId xmlns:a16="http://schemas.microsoft.com/office/drawing/2014/main" id="{34683255-75FA-4252-A6DD-69C7DD429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2830" y="2717072"/>
              <a:ext cx="1102309" cy="1797644"/>
            </a:xfrm>
            <a:custGeom>
              <a:avLst/>
              <a:gdLst>
                <a:gd name="T0" fmla="*/ 384 w 395"/>
                <a:gd name="T1" fmla="*/ 9 h 651"/>
                <a:gd name="T2" fmla="*/ 358 w 395"/>
                <a:gd name="T3" fmla="*/ 2 h 651"/>
                <a:gd name="T4" fmla="*/ 347 w 395"/>
                <a:gd name="T5" fmla="*/ 9 h 651"/>
                <a:gd name="T6" fmla="*/ 215 w 395"/>
                <a:gd name="T7" fmla="*/ 142 h 651"/>
                <a:gd name="T8" fmla="*/ 209 w 395"/>
                <a:gd name="T9" fmla="*/ 148 h 651"/>
                <a:gd name="T10" fmla="*/ 203 w 395"/>
                <a:gd name="T11" fmla="*/ 148 h 651"/>
                <a:gd name="T12" fmla="*/ 76 w 395"/>
                <a:gd name="T13" fmla="*/ 148 h 651"/>
                <a:gd name="T14" fmla="*/ 39 w 395"/>
                <a:gd name="T15" fmla="*/ 157 h 651"/>
                <a:gd name="T16" fmla="*/ 7 w 395"/>
                <a:gd name="T17" fmla="*/ 184 h 651"/>
                <a:gd name="T18" fmla="*/ 0 w 395"/>
                <a:gd name="T19" fmla="*/ 212 h 651"/>
                <a:gd name="T20" fmla="*/ 0 w 395"/>
                <a:gd name="T21" fmla="*/ 370 h 651"/>
                <a:gd name="T22" fmla="*/ 4 w 395"/>
                <a:gd name="T23" fmla="*/ 385 h 651"/>
                <a:gd name="T24" fmla="*/ 22 w 395"/>
                <a:gd name="T25" fmla="*/ 395 h 651"/>
                <a:gd name="T26" fmla="*/ 49 w 395"/>
                <a:gd name="T27" fmla="*/ 383 h 651"/>
                <a:gd name="T28" fmla="*/ 52 w 395"/>
                <a:gd name="T29" fmla="*/ 373 h 651"/>
                <a:gd name="T30" fmla="*/ 52 w 395"/>
                <a:gd name="T31" fmla="*/ 233 h 651"/>
                <a:gd name="T32" fmla="*/ 52 w 395"/>
                <a:gd name="T33" fmla="*/ 231 h 651"/>
                <a:gd name="T34" fmla="*/ 54 w 395"/>
                <a:gd name="T35" fmla="*/ 230 h 651"/>
                <a:gd name="T36" fmla="*/ 64 w 395"/>
                <a:gd name="T37" fmla="*/ 230 h 651"/>
                <a:gd name="T38" fmla="*/ 66 w 395"/>
                <a:gd name="T39" fmla="*/ 232 h 651"/>
                <a:gd name="T40" fmla="*/ 66 w 395"/>
                <a:gd name="T41" fmla="*/ 252 h 651"/>
                <a:gd name="T42" fmla="*/ 66 w 395"/>
                <a:gd name="T43" fmla="*/ 395 h 651"/>
                <a:gd name="T44" fmla="*/ 8 w 395"/>
                <a:gd name="T45" fmla="*/ 605 h 651"/>
                <a:gd name="T46" fmla="*/ 8 w 395"/>
                <a:gd name="T47" fmla="*/ 606 h 651"/>
                <a:gd name="T48" fmla="*/ 7 w 395"/>
                <a:gd name="T49" fmla="*/ 618 h 651"/>
                <a:gd name="T50" fmla="*/ 7 w 395"/>
                <a:gd name="T51" fmla="*/ 620 h 651"/>
                <a:gd name="T52" fmla="*/ 7 w 395"/>
                <a:gd name="T53" fmla="*/ 621 h 651"/>
                <a:gd name="T54" fmla="*/ 8 w 395"/>
                <a:gd name="T55" fmla="*/ 623 h 651"/>
                <a:gd name="T56" fmla="*/ 8 w 395"/>
                <a:gd name="T57" fmla="*/ 624 h 651"/>
                <a:gd name="T58" fmla="*/ 8 w 395"/>
                <a:gd name="T59" fmla="*/ 626 h 651"/>
                <a:gd name="T60" fmla="*/ 33 w 395"/>
                <a:gd name="T61" fmla="*/ 650 h 651"/>
                <a:gd name="T62" fmla="*/ 41 w 395"/>
                <a:gd name="T63" fmla="*/ 651 h 651"/>
                <a:gd name="T64" fmla="*/ 48 w 395"/>
                <a:gd name="T65" fmla="*/ 651 h 651"/>
                <a:gd name="T66" fmla="*/ 69 w 395"/>
                <a:gd name="T67" fmla="*/ 640 h 651"/>
                <a:gd name="T68" fmla="*/ 77 w 395"/>
                <a:gd name="T69" fmla="*/ 626 h 651"/>
                <a:gd name="T70" fmla="*/ 77 w 395"/>
                <a:gd name="T71" fmla="*/ 625 h 651"/>
                <a:gd name="T72" fmla="*/ 77 w 395"/>
                <a:gd name="T73" fmla="*/ 624 h 651"/>
                <a:gd name="T74" fmla="*/ 140 w 395"/>
                <a:gd name="T75" fmla="*/ 396 h 651"/>
                <a:gd name="T76" fmla="*/ 149 w 395"/>
                <a:gd name="T77" fmla="*/ 396 h 651"/>
                <a:gd name="T78" fmla="*/ 211 w 395"/>
                <a:gd name="T79" fmla="*/ 624 h 651"/>
                <a:gd name="T80" fmla="*/ 211 w 395"/>
                <a:gd name="T81" fmla="*/ 625 h 651"/>
                <a:gd name="T82" fmla="*/ 212 w 395"/>
                <a:gd name="T83" fmla="*/ 626 h 651"/>
                <a:gd name="T84" fmla="*/ 220 w 395"/>
                <a:gd name="T85" fmla="*/ 640 h 651"/>
                <a:gd name="T86" fmla="*/ 241 w 395"/>
                <a:gd name="T87" fmla="*/ 651 h 651"/>
                <a:gd name="T88" fmla="*/ 248 w 395"/>
                <a:gd name="T89" fmla="*/ 651 h 651"/>
                <a:gd name="T90" fmla="*/ 255 w 395"/>
                <a:gd name="T91" fmla="*/ 650 h 651"/>
                <a:gd name="T92" fmla="*/ 280 w 395"/>
                <a:gd name="T93" fmla="*/ 626 h 651"/>
                <a:gd name="T94" fmla="*/ 281 w 395"/>
                <a:gd name="T95" fmla="*/ 624 h 651"/>
                <a:gd name="T96" fmla="*/ 281 w 395"/>
                <a:gd name="T97" fmla="*/ 623 h 651"/>
                <a:gd name="T98" fmla="*/ 281 w 395"/>
                <a:gd name="T99" fmla="*/ 621 h 651"/>
                <a:gd name="T100" fmla="*/ 282 w 395"/>
                <a:gd name="T101" fmla="*/ 620 h 651"/>
                <a:gd name="T102" fmla="*/ 281 w 395"/>
                <a:gd name="T103" fmla="*/ 618 h 651"/>
                <a:gd name="T104" fmla="*/ 280 w 395"/>
                <a:gd name="T105" fmla="*/ 606 h 651"/>
                <a:gd name="T106" fmla="*/ 280 w 395"/>
                <a:gd name="T107" fmla="*/ 605 h 651"/>
                <a:gd name="T108" fmla="*/ 223 w 395"/>
                <a:gd name="T109" fmla="*/ 395 h 651"/>
                <a:gd name="T110" fmla="*/ 223 w 395"/>
                <a:gd name="T111" fmla="*/ 208 h 651"/>
                <a:gd name="T112" fmla="*/ 268 w 395"/>
                <a:gd name="T113" fmla="*/ 163 h 651"/>
                <a:gd name="T114" fmla="*/ 269 w 395"/>
                <a:gd name="T115" fmla="*/ 162 h 651"/>
                <a:gd name="T116" fmla="*/ 294 w 395"/>
                <a:gd name="T117" fmla="*/ 137 h 651"/>
                <a:gd name="T118" fmla="*/ 384 w 395"/>
                <a:gd name="T119" fmla="*/ 47 h 651"/>
                <a:gd name="T120" fmla="*/ 384 w 395"/>
                <a:gd name="T121" fmla="*/ 9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5" h="651">
                  <a:moveTo>
                    <a:pt x="384" y="9"/>
                  </a:moveTo>
                  <a:cubicBezTo>
                    <a:pt x="377" y="2"/>
                    <a:pt x="368" y="0"/>
                    <a:pt x="358" y="2"/>
                  </a:cubicBezTo>
                  <a:cubicBezTo>
                    <a:pt x="354" y="4"/>
                    <a:pt x="350" y="6"/>
                    <a:pt x="347" y="9"/>
                  </a:cubicBezTo>
                  <a:cubicBezTo>
                    <a:pt x="303" y="54"/>
                    <a:pt x="259" y="98"/>
                    <a:pt x="215" y="142"/>
                  </a:cubicBezTo>
                  <a:cubicBezTo>
                    <a:pt x="213" y="144"/>
                    <a:pt x="211" y="146"/>
                    <a:pt x="209" y="148"/>
                  </a:cubicBezTo>
                  <a:cubicBezTo>
                    <a:pt x="207" y="148"/>
                    <a:pt x="205" y="148"/>
                    <a:pt x="203" y="148"/>
                  </a:cubicBezTo>
                  <a:cubicBezTo>
                    <a:pt x="161" y="148"/>
                    <a:pt x="118" y="148"/>
                    <a:pt x="76" y="148"/>
                  </a:cubicBezTo>
                  <a:cubicBezTo>
                    <a:pt x="63" y="148"/>
                    <a:pt x="51" y="151"/>
                    <a:pt x="39" y="157"/>
                  </a:cubicBezTo>
                  <a:cubicBezTo>
                    <a:pt x="25" y="163"/>
                    <a:pt x="15" y="172"/>
                    <a:pt x="7" y="184"/>
                  </a:cubicBezTo>
                  <a:cubicBezTo>
                    <a:pt x="3" y="193"/>
                    <a:pt x="0" y="202"/>
                    <a:pt x="0" y="212"/>
                  </a:cubicBezTo>
                  <a:cubicBezTo>
                    <a:pt x="0" y="265"/>
                    <a:pt x="0" y="318"/>
                    <a:pt x="0" y="370"/>
                  </a:cubicBezTo>
                  <a:cubicBezTo>
                    <a:pt x="0" y="376"/>
                    <a:pt x="0" y="381"/>
                    <a:pt x="4" y="385"/>
                  </a:cubicBezTo>
                  <a:cubicBezTo>
                    <a:pt x="8" y="391"/>
                    <a:pt x="14" y="394"/>
                    <a:pt x="22" y="395"/>
                  </a:cubicBezTo>
                  <a:cubicBezTo>
                    <a:pt x="34" y="396"/>
                    <a:pt x="43" y="392"/>
                    <a:pt x="49" y="383"/>
                  </a:cubicBezTo>
                  <a:cubicBezTo>
                    <a:pt x="51" y="380"/>
                    <a:pt x="52" y="377"/>
                    <a:pt x="52" y="373"/>
                  </a:cubicBezTo>
                  <a:cubicBezTo>
                    <a:pt x="52" y="327"/>
                    <a:pt x="52" y="280"/>
                    <a:pt x="52" y="233"/>
                  </a:cubicBezTo>
                  <a:cubicBezTo>
                    <a:pt x="52" y="232"/>
                    <a:pt x="52" y="232"/>
                    <a:pt x="52" y="231"/>
                  </a:cubicBezTo>
                  <a:cubicBezTo>
                    <a:pt x="52" y="231"/>
                    <a:pt x="53" y="230"/>
                    <a:pt x="54" y="230"/>
                  </a:cubicBezTo>
                  <a:cubicBezTo>
                    <a:pt x="57" y="229"/>
                    <a:pt x="60" y="230"/>
                    <a:pt x="64" y="230"/>
                  </a:cubicBezTo>
                  <a:cubicBezTo>
                    <a:pt x="66" y="229"/>
                    <a:pt x="66" y="231"/>
                    <a:pt x="66" y="232"/>
                  </a:cubicBezTo>
                  <a:cubicBezTo>
                    <a:pt x="66" y="239"/>
                    <a:pt x="66" y="246"/>
                    <a:pt x="66" y="252"/>
                  </a:cubicBezTo>
                  <a:cubicBezTo>
                    <a:pt x="66" y="300"/>
                    <a:pt x="66" y="348"/>
                    <a:pt x="66" y="395"/>
                  </a:cubicBezTo>
                  <a:cubicBezTo>
                    <a:pt x="47" y="465"/>
                    <a:pt x="27" y="535"/>
                    <a:pt x="8" y="605"/>
                  </a:cubicBezTo>
                  <a:cubicBezTo>
                    <a:pt x="8" y="605"/>
                    <a:pt x="8" y="606"/>
                    <a:pt x="8" y="606"/>
                  </a:cubicBezTo>
                  <a:cubicBezTo>
                    <a:pt x="7" y="610"/>
                    <a:pt x="7" y="614"/>
                    <a:pt x="7" y="618"/>
                  </a:cubicBezTo>
                  <a:cubicBezTo>
                    <a:pt x="7" y="619"/>
                    <a:pt x="7" y="619"/>
                    <a:pt x="7" y="620"/>
                  </a:cubicBezTo>
                  <a:cubicBezTo>
                    <a:pt x="7" y="620"/>
                    <a:pt x="7" y="620"/>
                    <a:pt x="7" y="621"/>
                  </a:cubicBezTo>
                  <a:cubicBezTo>
                    <a:pt x="7" y="622"/>
                    <a:pt x="8" y="622"/>
                    <a:pt x="8" y="623"/>
                  </a:cubicBezTo>
                  <a:cubicBezTo>
                    <a:pt x="8" y="624"/>
                    <a:pt x="8" y="624"/>
                    <a:pt x="8" y="624"/>
                  </a:cubicBezTo>
                  <a:cubicBezTo>
                    <a:pt x="8" y="625"/>
                    <a:pt x="9" y="625"/>
                    <a:pt x="8" y="626"/>
                  </a:cubicBezTo>
                  <a:cubicBezTo>
                    <a:pt x="12" y="638"/>
                    <a:pt x="21" y="647"/>
                    <a:pt x="33" y="650"/>
                  </a:cubicBezTo>
                  <a:cubicBezTo>
                    <a:pt x="36" y="651"/>
                    <a:pt x="39" y="651"/>
                    <a:pt x="41" y="651"/>
                  </a:cubicBezTo>
                  <a:cubicBezTo>
                    <a:pt x="41" y="651"/>
                    <a:pt x="41" y="651"/>
                    <a:pt x="48" y="651"/>
                  </a:cubicBezTo>
                  <a:cubicBezTo>
                    <a:pt x="56" y="650"/>
                    <a:pt x="64" y="646"/>
                    <a:pt x="69" y="640"/>
                  </a:cubicBezTo>
                  <a:cubicBezTo>
                    <a:pt x="73" y="635"/>
                    <a:pt x="76" y="631"/>
                    <a:pt x="77" y="626"/>
                  </a:cubicBezTo>
                  <a:cubicBezTo>
                    <a:pt x="77" y="625"/>
                    <a:pt x="77" y="625"/>
                    <a:pt x="77" y="625"/>
                  </a:cubicBezTo>
                  <a:cubicBezTo>
                    <a:pt x="77" y="624"/>
                    <a:pt x="77" y="624"/>
                    <a:pt x="77" y="624"/>
                  </a:cubicBezTo>
                  <a:cubicBezTo>
                    <a:pt x="87" y="590"/>
                    <a:pt x="112" y="496"/>
                    <a:pt x="140" y="396"/>
                  </a:cubicBezTo>
                  <a:cubicBezTo>
                    <a:pt x="143" y="396"/>
                    <a:pt x="146" y="396"/>
                    <a:pt x="149" y="396"/>
                  </a:cubicBezTo>
                  <a:cubicBezTo>
                    <a:pt x="176" y="496"/>
                    <a:pt x="202" y="590"/>
                    <a:pt x="211" y="624"/>
                  </a:cubicBezTo>
                  <a:cubicBezTo>
                    <a:pt x="211" y="625"/>
                    <a:pt x="211" y="625"/>
                    <a:pt x="211" y="625"/>
                  </a:cubicBezTo>
                  <a:cubicBezTo>
                    <a:pt x="211" y="625"/>
                    <a:pt x="211" y="625"/>
                    <a:pt x="212" y="626"/>
                  </a:cubicBezTo>
                  <a:cubicBezTo>
                    <a:pt x="213" y="631"/>
                    <a:pt x="216" y="635"/>
                    <a:pt x="220" y="640"/>
                  </a:cubicBezTo>
                  <a:cubicBezTo>
                    <a:pt x="225" y="646"/>
                    <a:pt x="233" y="650"/>
                    <a:pt x="241" y="651"/>
                  </a:cubicBezTo>
                  <a:cubicBezTo>
                    <a:pt x="248" y="651"/>
                    <a:pt x="248" y="651"/>
                    <a:pt x="248" y="651"/>
                  </a:cubicBezTo>
                  <a:cubicBezTo>
                    <a:pt x="250" y="651"/>
                    <a:pt x="253" y="651"/>
                    <a:pt x="255" y="650"/>
                  </a:cubicBezTo>
                  <a:cubicBezTo>
                    <a:pt x="267" y="647"/>
                    <a:pt x="277" y="638"/>
                    <a:pt x="280" y="626"/>
                  </a:cubicBezTo>
                  <a:cubicBezTo>
                    <a:pt x="280" y="625"/>
                    <a:pt x="280" y="625"/>
                    <a:pt x="281" y="624"/>
                  </a:cubicBezTo>
                  <a:cubicBezTo>
                    <a:pt x="281" y="624"/>
                    <a:pt x="281" y="624"/>
                    <a:pt x="281" y="623"/>
                  </a:cubicBezTo>
                  <a:cubicBezTo>
                    <a:pt x="281" y="622"/>
                    <a:pt x="281" y="622"/>
                    <a:pt x="281" y="621"/>
                  </a:cubicBezTo>
                  <a:cubicBezTo>
                    <a:pt x="281" y="620"/>
                    <a:pt x="281" y="620"/>
                    <a:pt x="282" y="620"/>
                  </a:cubicBezTo>
                  <a:cubicBezTo>
                    <a:pt x="281" y="619"/>
                    <a:pt x="281" y="619"/>
                    <a:pt x="281" y="618"/>
                  </a:cubicBezTo>
                  <a:cubicBezTo>
                    <a:pt x="282" y="614"/>
                    <a:pt x="282" y="610"/>
                    <a:pt x="280" y="606"/>
                  </a:cubicBezTo>
                  <a:cubicBezTo>
                    <a:pt x="280" y="606"/>
                    <a:pt x="280" y="605"/>
                    <a:pt x="280" y="605"/>
                  </a:cubicBezTo>
                  <a:cubicBezTo>
                    <a:pt x="261" y="535"/>
                    <a:pt x="242" y="465"/>
                    <a:pt x="223" y="395"/>
                  </a:cubicBezTo>
                  <a:cubicBezTo>
                    <a:pt x="223" y="359"/>
                    <a:pt x="223" y="269"/>
                    <a:pt x="223" y="208"/>
                  </a:cubicBezTo>
                  <a:cubicBezTo>
                    <a:pt x="268" y="163"/>
                    <a:pt x="268" y="163"/>
                    <a:pt x="268" y="163"/>
                  </a:cubicBezTo>
                  <a:cubicBezTo>
                    <a:pt x="268" y="163"/>
                    <a:pt x="268" y="163"/>
                    <a:pt x="269" y="162"/>
                  </a:cubicBezTo>
                  <a:cubicBezTo>
                    <a:pt x="278" y="153"/>
                    <a:pt x="286" y="145"/>
                    <a:pt x="294" y="137"/>
                  </a:cubicBezTo>
                  <a:cubicBezTo>
                    <a:pt x="324" y="107"/>
                    <a:pt x="354" y="77"/>
                    <a:pt x="384" y="47"/>
                  </a:cubicBezTo>
                  <a:cubicBezTo>
                    <a:pt x="395" y="37"/>
                    <a:pt x="395" y="19"/>
                    <a:pt x="384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69A5506-2959-4535-9F1F-C2B67BE46186}"/>
              </a:ext>
            </a:extLst>
          </p:cNvPr>
          <p:cNvGrpSpPr/>
          <p:nvPr/>
        </p:nvGrpSpPr>
        <p:grpSpPr>
          <a:xfrm>
            <a:off x="4047866" y="1716318"/>
            <a:ext cx="4464520" cy="3770687"/>
            <a:chOff x="4548247" y="1635760"/>
            <a:chExt cx="3865880" cy="3265082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2E783D11-E1C8-45CF-A110-7683FC3DA536}"/>
                </a:ext>
              </a:extLst>
            </p:cNvPr>
            <p:cNvSpPr/>
            <p:nvPr/>
          </p:nvSpPr>
          <p:spPr>
            <a:xfrm>
              <a:off x="6425307" y="3093362"/>
              <a:ext cx="111760" cy="130556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AEEB085-8803-4B5A-B287-6CBE3FA6EB62}"/>
                </a:ext>
              </a:extLst>
            </p:cNvPr>
            <p:cNvSpPr/>
            <p:nvPr/>
          </p:nvSpPr>
          <p:spPr>
            <a:xfrm>
              <a:off x="4548247" y="1635760"/>
              <a:ext cx="3865880" cy="2275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471609B2-2F81-4572-B00E-E2417FD97AE9}"/>
                </a:ext>
              </a:extLst>
            </p:cNvPr>
            <p:cNvSpPr/>
            <p:nvPr/>
          </p:nvSpPr>
          <p:spPr>
            <a:xfrm rot="8100000">
              <a:off x="6636723" y="4256575"/>
              <a:ext cx="111760" cy="64426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CAA6253-8F6A-4A26-B541-6E876598D289}"/>
                </a:ext>
              </a:extLst>
            </p:cNvPr>
            <p:cNvSpPr/>
            <p:nvPr/>
          </p:nvSpPr>
          <p:spPr>
            <a:xfrm rot="13500000">
              <a:off x="6213892" y="4256575"/>
              <a:ext cx="111760" cy="64426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4CFF31F-59C2-40D6-AC22-D9FA86342BE2}"/>
                </a:ext>
              </a:extLst>
            </p:cNvPr>
            <p:cNvSpPr txBox="1"/>
            <p:nvPr/>
          </p:nvSpPr>
          <p:spPr>
            <a:xfrm>
              <a:off x="6247961" y="1944328"/>
              <a:ext cx="2023714" cy="5063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282F39"/>
                  </a:solidFill>
                  <a:effectLst/>
                  <a:uLnTx/>
                  <a:uFillTx/>
                  <a:ea typeface="+mn-ea"/>
                  <a:cs typeface="+mn-cs"/>
                </a:rPr>
                <a:t>JS</a:t>
              </a:r>
              <a:endPara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ea typeface="Noto Sans" panose="020B0502040504020204" pitchFamily="34"/>
                <a:cs typeface="Noto Sans" panose="020B0502040504020204" pitchFamily="34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3F1BEE1-9088-4BB5-9D65-9DE1374824AF}"/>
                </a:ext>
              </a:extLst>
            </p:cNvPr>
            <p:cNvSpPr txBox="1"/>
            <p:nvPr/>
          </p:nvSpPr>
          <p:spPr>
            <a:xfrm>
              <a:off x="6105509" y="2422663"/>
              <a:ext cx="2308618" cy="1412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>
                <a:defRPr/>
              </a:pPr>
              <a:r>
                <a:rPr lang="en-US" sz="2000" dirty="0">
                  <a:solidFill>
                    <a:srgbClr val="282F39"/>
                  </a:solidFill>
                </a:rPr>
                <a:t>JavaScript</a:t>
              </a:r>
              <a:r>
                <a:rPr lang="tr-TR" sz="2000" dirty="0">
                  <a:solidFill>
                    <a:srgbClr val="282F39"/>
                  </a:solidFill>
                </a:rPr>
                <a:t> hakkında ortak görüş,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tarayıcı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programlamasında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tartışmasız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kraldır</a:t>
              </a:r>
              <a:r>
                <a:rPr lang="en-US" sz="2000" dirty="0">
                  <a:solidFill>
                    <a:srgbClr val="282F39"/>
                  </a:solidFill>
                </a:rPr>
                <a:t>.</a:t>
              </a:r>
              <a:endParaRPr lang="tr-TR" sz="2000" dirty="0">
                <a:solidFill>
                  <a:srgbClr val="282F39"/>
                </a:solidFill>
              </a:endParaRPr>
            </a:p>
            <a:p>
              <a:pPr lvl="0" algn="just">
                <a:defRPr/>
              </a:pPr>
              <a:endParaRPr lang="en-GB" sz="2000" dirty="0">
                <a:solidFill>
                  <a:srgbClr val="282F39"/>
                </a:solidFill>
                <a:ea typeface="Noto Sans" panose="020B0502040504020204" pitchFamily="34"/>
                <a:cs typeface="Noto Sans" panose="020B0502040504020204" pitchFamily="34"/>
              </a:endParaRPr>
            </a:p>
          </p:txBody>
        </p:sp>
      </p:grp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4529F4B3-F6B9-4461-BE7C-CB3D5B696738}"/>
              </a:ext>
            </a:extLst>
          </p:cNvPr>
          <p:cNvGraphicFramePr/>
          <p:nvPr>
            <p:extLst/>
          </p:nvPr>
        </p:nvGraphicFramePr>
        <p:xfrm>
          <a:off x="3804711" y="2119271"/>
          <a:ext cx="2540557" cy="1693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8556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4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tr-TR" sz="5000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JS Kullanım Amacı ve Detaylar</a:t>
            </a:r>
            <a:endParaRPr lang="en-US" sz="5000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E20D09A7-83DA-47D7-8835-65AA6E22E227}"/>
              </a:ext>
            </a:extLst>
          </p:cNvPr>
          <p:cNvSpPr/>
          <p:nvPr/>
        </p:nvSpPr>
        <p:spPr>
          <a:xfrm>
            <a:off x="1966572" y="1301174"/>
            <a:ext cx="1483031" cy="85954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5430F2-C29B-490A-A12B-C953EE76E860}"/>
              </a:ext>
            </a:extLst>
          </p:cNvPr>
          <p:cNvGrpSpPr/>
          <p:nvPr/>
        </p:nvGrpSpPr>
        <p:grpSpPr>
          <a:xfrm>
            <a:off x="3146658" y="1301174"/>
            <a:ext cx="6815222" cy="859540"/>
            <a:chOff x="2189480" y="2153920"/>
            <a:chExt cx="7213599" cy="1137920"/>
          </a:xfrm>
        </p:grpSpPr>
        <p:sp>
          <p:nvSpPr>
            <p:cNvPr id="3" name="Arrow: Chevron 2">
              <a:extLst>
                <a:ext uri="{FF2B5EF4-FFF2-40B4-BE49-F238E27FC236}">
                  <a16:creationId xmlns:a16="http://schemas.microsoft.com/office/drawing/2014/main" id="{E4902C58-E153-4BF7-950A-D1AAB4AFC98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E41742-CF4A-4F94-8B35-9ACD7CFFA56B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83FC3BF6-085A-465A-AC29-C6850C13445A}"/>
              </a:ext>
            </a:extLst>
          </p:cNvPr>
          <p:cNvSpPr/>
          <p:nvPr/>
        </p:nvSpPr>
        <p:spPr>
          <a:xfrm>
            <a:off x="1966572" y="2247496"/>
            <a:ext cx="1483031" cy="85954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2A3799-0CD7-4C64-8242-AC9EA24CA07C}"/>
              </a:ext>
            </a:extLst>
          </p:cNvPr>
          <p:cNvGrpSpPr/>
          <p:nvPr/>
        </p:nvGrpSpPr>
        <p:grpSpPr>
          <a:xfrm>
            <a:off x="3146658" y="2247496"/>
            <a:ext cx="6815222" cy="859540"/>
            <a:chOff x="2189480" y="2153920"/>
            <a:chExt cx="7213599" cy="1137920"/>
          </a:xfrm>
          <a:solidFill>
            <a:schemeClr val="accent2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69D05AF8-0362-40E3-A7E7-10278B88F503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0053719-8142-4D73-BD76-5FA6F7C9E069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8645047F-D9CB-4CC1-BC0F-1C4292F5A94A}"/>
              </a:ext>
            </a:extLst>
          </p:cNvPr>
          <p:cNvSpPr/>
          <p:nvPr/>
        </p:nvSpPr>
        <p:spPr>
          <a:xfrm>
            <a:off x="1966572" y="3193816"/>
            <a:ext cx="1483031" cy="85954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F283355-3C29-4FB8-A131-09D9EB725ACF}"/>
              </a:ext>
            </a:extLst>
          </p:cNvPr>
          <p:cNvGrpSpPr/>
          <p:nvPr/>
        </p:nvGrpSpPr>
        <p:grpSpPr>
          <a:xfrm>
            <a:off x="3146658" y="3193816"/>
            <a:ext cx="6815222" cy="859540"/>
            <a:chOff x="2189480" y="2153920"/>
            <a:chExt cx="7213599" cy="1137920"/>
          </a:xfrm>
          <a:solidFill>
            <a:schemeClr val="accent4"/>
          </a:solidFill>
        </p:grpSpPr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7CEDD191-1D4E-49C5-8444-8F22619709F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5D71D-6D12-4F7F-8EFA-813DA9004804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BF9B6AB6-6147-424D-8F82-81A2B273645F}"/>
              </a:ext>
            </a:extLst>
          </p:cNvPr>
          <p:cNvSpPr/>
          <p:nvPr/>
        </p:nvSpPr>
        <p:spPr>
          <a:xfrm>
            <a:off x="1966572" y="4140138"/>
            <a:ext cx="1483031" cy="85954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33BE8E-BFBE-43EA-A9FD-BD45F197DD84}"/>
              </a:ext>
            </a:extLst>
          </p:cNvPr>
          <p:cNvGrpSpPr/>
          <p:nvPr/>
        </p:nvGrpSpPr>
        <p:grpSpPr>
          <a:xfrm>
            <a:off x="3146658" y="4140138"/>
            <a:ext cx="6815222" cy="859540"/>
            <a:chOff x="2189480" y="2153920"/>
            <a:chExt cx="7213599" cy="1137920"/>
          </a:xfrm>
          <a:solidFill>
            <a:schemeClr val="accent5"/>
          </a:solidFill>
        </p:grpSpPr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E05DB33-7027-4243-B2B1-AE959B934587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CAB0D8-22D4-44B8-BBE1-517EC44C45DC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7A635083-451F-40BF-9734-33850F7342D3}"/>
              </a:ext>
            </a:extLst>
          </p:cNvPr>
          <p:cNvSpPr/>
          <p:nvPr/>
        </p:nvSpPr>
        <p:spPr>
          <a:xfrm>
            <a:off x="1966572" y="5090430"/>
            <a:ext cx="1483031" cy="85954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CC8895A-9474-4AF5-956A-D6B3CEFA3279}"/>
              </a:ext>
            </a:extLst>
          </p:cNvPr>
          <p:cNvGrpSpPr/>
          <p:nvPr/>
        </p:nvGrpSpPr>
        <p:grpSpPr>
          <a:xfrm>
            <a:off x="3146658" y="5090430"/>
            <a:ext cx="6815222" cy="859540"/>
            <a:chOff x="2189480" y="2153920"/>
            <a:chExt cx="7213599" cy="1137920"/>
          </a:xfrm>
          <a:solidFill>
            <a:schemeClr val="accent6"/>
          </a:solidFill>
        </p:grpSpPr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FA5ECFFC-D03C-4BA5-970C-397D9248009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B1D260-A41C-4E95-A755-8E359C341F2F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72A83EA8-E44D-4CC9-982F-1B8B609D21F2}"/>
              </a:ext>
            </a:extLst>
          </p:cNvPr>
          <p:cNvSpPr txBox="1"/>
          <p:nvPr/>
        </p:nvSpPr>
        <p:spPr>
          <a:xfrm>
            <a:off x="2033804" y="1371474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01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674A17-AAE5-4964-89E9-E927EF4D90FD}"/>
              </a:ext>
            </a:extLst>
          </p:cNvPr>
          <p:cNvSpPr txBox="1"/>
          <p:nvPr/>
        </p:nvSpPr>
        <p:spPr>
          <a:xfrm>
            <a:off x="2033804" y="2314660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2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09FA8CE-2609-4B18-A96B-C2D56CF5BE9D}"/>
              </a:ext>
            </a:extLst>
          </p:cNvPr>
          <p:cNvSpPr txBox="1"/>
          <p:nvPr/>
        </p:nvSpPr>
        <p:spPr>
          <a:xfrm>
            <a:off x="2033803" y="3282001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3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B775DB-7BDA-40F8-8943-FE3A0A82B375}"/>
              </a:ext>
            </a:extLst>
          </p:cNvPr>
          <p:cNvSpPr txBox="1"/>
          <p:nvPr/>
        </p:nvSpPr>
        <p:spPr>
          <a:xfrm>
            <a:off x="2033804" y="421596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4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1F7E83-9D5F-403A-AEC1-1DBFB6EEEFA9}"/>
              </a:ext>
            </a:extLst>
          </p:cNvPr>
          <p:cNvSpPr txBox="1"/>
          <p:nvPr/>
        </p:nvSpPr>
        <p:spPr>
          <a:xfrm>
            <a:off x="2033804" y="516084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5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22EE78-8826-4D13-896F-3CE387814C90}"/>
              </a:ext>
            </a:extLst>
          </p:cNvPr>
          <p:cNvSpPr txBox="1"/>
          <p:nvPr/>
        </p:nvSpPr>
        <p:spPr>
          <a:xfrm>
            <a:off x="3866324" y="1432072"/>
            <a:ext cx="6159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H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em</a:t>
            </a:r>
            <a:r>
              <a:rPr lang="en-US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Ön</a:t>
            </a:r>
            <a:r>
              <a:rPr lang="en-US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Uç</a:t>
            </a:r>
            <a:r>
              <a:rPr lang="en-US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Web 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Geliştirme</a:t>
            </a:r>
            <a:r>
              <a:rPr lang="en-US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hem de 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Arka</a:t>
            </a:r>
            <a:r>
              <a:rPr lang="en-US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Uç</a:t>
            </a:r>
            <a:r>
              <a:rPr lang="en-US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Web 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Geliştirme</a:t>
            </a:r>
            <a:r>
              <a:rPr lang="en-US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için</a:t>
            </a:r>
            <a:r>
              <a:rPr lang="en-US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kullanılabilmesidir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,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1EF9FC-F363-4D04-8D70-B84B5D145B65}"/>
              </a:ext>
            </a:extLst>
          </p:cNvPr>
          <p:cNvSpPr txBox="1"/>
          <p:nvPr/>
        </p:nvSpPr>
        <p:spPr>
          <a:xfrm>
            <a:off x="3764123" y="3255004"/>
            <a:ext cx="60834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Javascript'in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gücü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,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yalnızca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Nodejs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kullanarak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tarayıcı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ve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sunucu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üzerinde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çalışabilmesi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değ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ildir,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837B94-CD7C-46F8-B906-D4E292308213}"/>
              </a:ext>
            </a:extLst>
          </p:cNvPr>
          <p:cNvSpPr txBox="1"/>
          <p:nvPr/>
        </p:nvSpPr>
        <p:spPr>
          <a:xfrm>
            <a:off x="3764123" y="4292909"/>
            <a:ext cx="60834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W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eb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geliştirme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ve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uygulama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geliştirme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için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sahip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olduğu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harika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framework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ve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k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ütüphaneler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.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5" name="TextBox 31">
            <a:extLst>
              <a:ext uri="{FF2B5EF4-FFF2-40B4-BE49-F238E27FC236}">
                <a16:creationId xmlns:a16="http://schemas.microsoft.com/office/drawing/2014/main" id="{655673B8-A4B5-4EC9-A6FF-0ABB01B6D281}"/>
              </a:ext>
            </a:extLst>
          </p:cNvPr>
          <p:cNvSpPr txBox="1"/>
          <p:nvPr/>
        </p:nvSpPr>
        <p:spPr>
          <a:xfrm>
            <a:off x="3866324" y="2229139"/>
            <a:ext cx="61593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Ön uç için React.js ve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Angular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, arka uç için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Nodejs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ve platformlar arası (hem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Android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hem de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iOS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) mobil uygulamalar oluşturmak için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React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Native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kullanabilirsiniz,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0" name="TextBox 38">
            <a:extLst>
              <a:ext uri="{FF2B5EF4-FFF2-40B4-BE49-F238E27FC236}">
                <a16:creationId xmlns:a16="http://schemas.microsoft.com/office/drawing/2014/main" id="{C36DCF3F-56D4-4A81-9D94-68CC5AF226E9}"/>
              </a:ext>
            </a:extLst>
          </p:cNvPr>
          <p:cNvSpPr txBox="1"/>
          <p:nvPr/>
        </p:nvSpPr>
        <p:spPr>
          <a:xfrm>
            <a:off x="3764122" y="5226214"/>
            <a:ext cx="61593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Basit komut dosyası oluşturma dili, dinamik yazma, yorumlanmış, nesne yönelimli programlama desteği, istemci tarafı doğrulama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8070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12750" y="6513373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PY Kullanım Amacı ve Detaylar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B5C8AE6-484A-43DF-A40F-785406CF3E98}"/>
              </a:ext>
            </a:extLst>
          </p:cNvPr>
          <p:cNvGrpSpPr/>
          <p:nvPr/>
        </p:nvGrpSpPr>
        <p:grpSpPr>
          <a:xfrm>
            <a:off x="1780679" y="2843338"/>
            <a:ext cx="1852735" cy="3021438"/>
            <a:chOff x="7782830" y="2717072"/>
            <a:chExt cx="1102309" cy="1797644"/>
          </a:xfrm>
          <a:solidFill>
            <a:schemeClr val="accent4"/>
          </a:solidFill>
        </p:grpSpPr>
        <p:sp>
          <p:nvSpPr>
            <p:cNvPr id="7" name="Freeform 35">
              <a:extLst>
                <a:ext uri="{FF2B5EF4-FFF2-40B4-BE49-F238E27FC236}">
                  <a16:creationId xmlns:a16="http://schemas.microsoft.com/office/drawing/2014/main" id="{E1FF697B-F04D-4E51-8001-877273CFF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5886" y="2769946"/>
              <a:ext cx="340140" cy="332783"/>
            </a:xfrm>
            <a:custGeom>
              <a:avLst/>
              <a:gdLst>
                <a:gd name="T0" fmla="*/ 38 w 121"/>
                <a:gd name="T1" fmla="*/ 116 h 120"/>
                <a:gd name="T2" fmla="*/ 63 w 121"/>
                <a:gd name="T3" fmla="*/ 120 h 120"/>
                <a:gd name="T4" fmla="*/ 85 w 121"/>
                <a:gd name="T5" fmla="*/ 115 h 120"/>
                <a:gd name="T6" fmla="*/ 106 w 121"/>
                <a:gd name="T7" fmla="*/ 100 h 120"/>
                <a:gd name="T8" fmla="*/ 121 w 121"/>
                <a:gd name="T9" fmla="*/ 60 h 120"/>
                <a:gd name="T10" fmla="*/ 110 w 121"/>
                <a:gd name="T11" fmla="*/ 26 h 120"/>
                <a:gd name="T12" fmla="*/ 57 w 121"/>
                <a:gd name="T13" fmla="*/ 1 h 120"/>
                <a:gd name="T14" fmla="*/ 30 w 121"/>
                <a:gd name="T15" fmla="*/ 8 h 120"/>
                <a:gd name="T16" fmla="*/ 6 w 121"/>
                <a:gd name="T17" fmla="*/ 34 h 120"/>
                <a:gd name="T18" fmla="*/ 0 w 121"/>
                <a:gd name="T19" fmla="*/ 61 h 120"/>
                <a:gd name="T20" fmla="*/ 6 w 121"/>
                <a:gd name="T21" fmla="*/ 87 h 120"/>
                <a:gd name="T22" fmla="*/ 38 w 121"/>
                <a:gd name="T23" fmla="*/ 1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1" h="120">
                  <a:moveTo>
                    <a:pt x="38" y="116"/>
                  </a:moveTo>
                  <a:cubicBezTo>
                    <a:pt x="46" y="119"/>
                    <a:pt x="54" y="120"/>
                    <a:pt x="63" y="120"/>
                  </a:cubicBezTo>
                  <a:cubicBezTo>
                    <a:pt x="71" y="119"/>
                    <a:pt x="78" y="118"/>
                    <a:pt x="85" y="115"/>
                  </a:cubicBezTo>
                  <a:cubicBezTo>
                    <a:pt x="93" y="111"/>
                    <a:pt x="100" y="107"/>
                    <a:pt x="106" y="100"/>
                  </a:cubicBezTo>
                  <a:cubicBezTo>
                    <a:pt x="116" y="88"/>
                    <a:pt x="121" y="75"/>
                    <a:pt x="121" y="60"/>
                  </a:cubicBezTo>
                  <a:cubicBezTo>
                    <a:pt x="121" y="47"/>
                    <a:pt x="117" y="36"/>
                    <a:pt x="110" y="26"/>
                  </a:cubicBezTo>
                  <a:cubicBezTo>
                    <a:pt x="97" y="9"/>
                    <a:pt x="81" y="1"/>
                    <a:pt x="57" y="1"/>
                  </a:cubicBezTo>
                  <a:cubicBezTo>
                    <a:pt x="48" y="0"/>
                    <a:pt x="37" y="5"/>
                    <a:pt x="30" y="8"/>
                  </a:cubicBezTo>
                  <a:cubicBezTo>
                    <a:pt x="20" y="15"/>
                    <a:pt x="12" y="23"/>
                    <a:pt x="6" y="34"/>
                  </a:cubicBezTo>
                  <a:cubicBezTo>
                    <a:pt x="2" y="43"/>
                    <a:pt x="0" y="52"/>
                    <a:pt x="0" y="61"/>
                  </a:cubicBezTo>
                  <a:cubicBezTo>
                    <a:pt x="0" y="70"/>
                    <a:pt x="2" y="79"/>
                    <a:pt x="6" y="87"/>
                  </a:cubicBezTo>
                  <a:cubicBezTo>
                    <a:pt x="14" y="101"/>
                    <a:pt x="24" y="110"/>
                    <a:pt x="3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 36">
              <a:extLst>
                <a:ext uri="{FF2B5EF4-FFF2-40B4-BE49-F238E27FC236}">
                  <a16:creationId xmlns:a16="http://schemas.microsoft.com/office/drawing/2014/main" id="{34683255-75FA-4252-A6DD-69C7DD429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2830" y="2717072"/>
              <a:ext cx="1102309" cy="1797644"/>
            </a:xfrm>
            <a:custGeom>
              <a:avLst/>
              <a:gdLst>
                <a:gd name="T0" fmla="*/ 384 w 395"/>
                <a:gd name="T1" fmla="*/ 9 h 651"/>
                <a:gd name="T2" fmla="*/ 358 w 395"/>
                <a:gd name="T3" fmla="*/ 2 h 651"/>
                <a:gd name="T4" fmla="*/ 347 w 395"/>
                <a:gd name="T5" fmla="*/ 9 h 651"/>
                <a:gd name="T6" fmla="*/ 215 w 395"/>
                <a:gd name="T7" fmla="*/ 142 h 651"/>
                <a:gd name="T8" fmla="*/ 209 w 395"/>
                <a:gd name="T9" fmla="*/ 148 h 651"/>
                <a:gd name="T10" fmla="*/ 203 w 395"/>
                <a:gd name="T11" fmla="*/ 148 h 651"/>
                <a:gd name="T12" fmla="*/ 76 w 395"/>
                <a:gd name="T13" fmla="*/ 148 h 651"/>
                <a:gd name="T14" fmla="*/ 39 w 395"/>
                <a:gd name="T15" fmla="*/ 157 h 651"/>
                <a:gd name="T16" fmla="*/ 7 w 395"/>
                <a:gd name="T17" fmla="*/ 184 h 651"/>
                <a:gd name="T18" fmla="*/ 0 w 395"/>
                <a:gd name="T19" fmla="*/ 212 h 651"/>
                <a:gd name="T20" fmla="*/ 0 w 395"/>
                <a:gd name="T21" fmla="*/ 370 h 651"/>
                <a:gd name="T22" fmla="*/ 4 w 395"/>
                <a:gd name="T23" fmla="*/ 385 h 651"/>
                <a:gd name="T24" fmla="*/ 22 w 395"/>
                <a:gd name="T25" fmla="*/ 395 h 651"/>
                <a:gd name="T26" fmla="*/ 49 w 395"/>
                <a:gd name="T27" fmla="*/ 383 h 651"/>
                <a:gd name="T28" fmla="*/ 52 w 395"/>
                <a:gd name="T29" fmla="*/ 373 h 651"/>
                <a:gd name="T30" fmla="*/ 52 w 395"/>
                <a:gd name="T31" fmla="*/ 233 h 651"/>
                <a:gd name="T32" fmla="*/ 52 w 395"/>
                <a:gd name="T33" fmla="*/ 231 h 651"/>
                <a:gd name="T34" fmla="*/ 54 w 395"/>
                <a:gd name="T35" fmla="*/ 230 h 651"/>
                <a:gd name="T36" fmla="*/ 64 w 395"/>
                <a:gd name="T37" fmla="*/ 230 h 651"/>
                <a:gd name="T38" fmla="*/ 66 w 395"/>
                <a:gd name="T39" fmla="*/ 232 h 651"/>
                <a:gd name="T40" fmla="*/ 66 w 395"/>
                <a:gd name="T41" fmla="*/ 252 h 651"/>
                <a:gd name="T42" fmla="*/ 66 w 395"/>
                <a:gd name="T43" fmla="*/ 395 h 651"/>
                <a:gd name="T44" fmla="*/ 8 w 395"/>
                <a:gd name="T45" fmla="*/ 605 h 651"/>
                <a:gd name="T46" fmla="*/ 8 w 395"/>
                <a:gd name="T47" fmla="*/ 606 h 651"/>
                <a:gd name="T48" fmla="*/ 7 w 395"/>
                <a:gd name="T49" fmla="*/ 618 h 651"/>
                <a:gd name="T50" fmla="*/ 7 w 395"/>
                <a:gd name="T51" fmla="*/ 620 h 651"/>
                <a:gd name="T52" fmla="*/ 7 w 395"/>
                <a:gd name="T53" fmla="*/ 621 h 651"/>
                <a:gd name="T54" fmla="*/ 8 w 395"/>
                <a:gd name="T55" fmla="*/ 623 h 651"/>
                <a:gd name="T56" fmla="*/ 8 w 395"/>
                <a:gd name="T57" fmla="*/ 624 h 651"/>
                <a:gd name="T58" fmla="*/ 8 w 395"/>
                <a:gd name="T59" fmla="*/ 626 h 651"/>
                <a:gd name="T60" fmla="*/ 33 w 395"/>
                <a:gd name="T61" fmla="*/ 650 h 651"/>
                <a:gd name="T62" fmla="*/ 41 w 395"/>
                <a:gd name="T63" fmla="*/ 651 h 651"/>
                <a:gd name="T64" fmla="*/ 48 w 395"/>
                <a:gd name="T65" fmla="*/ 651 h 651"/>
                <a:gd name="T66" fmla="*/ 69 w 395"/>
                <a:gd name="T67" fmla="*/ 640 h 651"/>
                <a:gd name="T68" fmla="*/ 77 w 395"/>
                <a:gd name="T69" fmla="*/ 626 h 651"/>
                <a:gd name="T70" fmla="*/ 77 w 395"/>
                <a:gd name="T71" fmla="*/ 625 h 651"/>
                <a:gd name="T72" fmla="*/ 77 w 395"/>
                <a:gd name="T73" fmla="*/ 624 h 651"/>
                <a:gd name="T74" fmla="*/ 140 w 395"/>
                <a:gd name="T75" fmla="*/ 396 h 651"/>
                <a:gd name="T76" fmla="*/ 149 w 395"/>
                <a:gd name="T77" fmla="*/ 396 h 651"/>
                <a:gd name="T78" fmla="*/ 211 w 395"/>
                <a:gd name="T79" fmla="*/ 624 h 651"/>
                <a:gd name="T80" fmla="*/ 211 w 395"/>
                <a:gd name="T81" fmla="*/ 625 h 651"/>
                <a:gd name="T82" fmla="*/ 212 w 395"/>
                <a:gd name="T83" fmla="*/ 626 h 651"/>
                <a:gd name="T84" fmla="*/ 220 w 395"/>
                <a:gd name="T85" fmla="*/ 640 h 651"/>
                <a:gd name="T86" fmla="*/ 241 w 395"/>
                <a:gd name="T87" fmla="*/ 651 h 651"/>
                <a:gd name="T88" fmla="*/ 248 w 395"/>
                <a:gd name="T89" fmla="*/ 651 h 651"/>
                <a:gd name="T90" fmla="*/ 255 w 395"/>
                <a:gd name="T91" fmla="*/ 650 h 651"/>
                <a:gd name="T92" fmla="*/ 280 w 395"/>
                <a:gd name="T93" fmla="*/ 626 h 651"/>
                <a:gd name="T94" fmla="*/ 281 w 395"/>
                <a:gd name="T95" fmla="*/ 624 h 651"/>
                <a:gd name="T96" fmla="*/ 281 w 395"/>
                <a:gd name="T97" fmla="*/ 623 h 651"/>
                <a:gd name="T98" fmla="*/ 281 w 395"/>
                <a:gd name="T99" fmla="*/ 621 h 651"/>
                <a:gd name="T100" fmla="*/ 282 w 395"/>
                <a:gd name="T101" fmla="*/ 620 h 651"/>
                <a:gd name="T102" fmla="*/ 281 w 395"/>
                <a:gd name="T103" fmla="*/ 618 h 651"/>
                <a:gd name="T104" fmla="*/ 280 w 395"/>
                <a:gd name="T105" fmla="*/ 606 h 651"/>
                <a:gd name="T106" fmla="*/ 280 w 395"/>
                <a:gd name="T107" fmla="*/ 605 h 651"/>
                <a:gd name="T108" fmla="*/ 223 w 395"/>
                <a:gd name="T109" fmla="*/ 395 h 651"/>
                <a:gd name="T110" fmla="*/ 223 w 395"/>
                <a:gd name="T111" fmla="*/ 208 h 651"/>
                <a:gd name="T112" fmla="*/ 268 w 395"/>
                <a:gd name="T113" fmla="*/ 163 h 651"/>
                <a:gd name="T114" fmla="*/ 269 w 395"/>
                <a:gd name="T115" fmla="*/ 162 h 651"/>
                <a:gd name="T116" fmla="*/ 294 w 395"/>
                <a:gd name="T117" fmla="*/ 137 h 651"/>
                <a:gd name="T118" fmla="*/ 384 w 395"/>
                <a:gd name="T119" fmla="*/ 47 h 651"/>
                <a:gd name="T120" fmla="*/ 384 w 395"/>
                <a:gd name="T121" fmla="*/ 9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95" h="651">
                  <a:moveTo>
                    <a:pt x="384" y="9"/>
                  </a:moveTo>
                  <a:cubicBezTo>
                    <a:pt x="377" y="2"/>
                    <a:pt x="368" y="0"/>
                    <a:pt x="358" y="2"/>
                  </a:cubicBezTo>
                  <a:cubicBezTo>
                    <a:pt x="354" y="4"/>
                    <a:pt x="350" y="6"/>
                    <a:pt x="347" y="9"/>
                  </a:cubicBezTo>
                  <a:cubicBezTo>
                    <a:pt x="303" y="54"/>
                    <a:pt x="259" y="98"/>
                    <a:pt x="215" y="142"/>
                  </a:cubicBezTo>
                  <a:cubicBezTo>
                    <a:pt x="213" y="144"/>
                    <a:pt x="211" y="146"/>
                    <a:pt x="209" y="148"/>
                  </a:cubicBezTo>
                  <a:cubicBezTo>
                    <a:pt x="207" y="148"/>
                    <a:pt x="205" y="148"/>
                    <a:pt x="203" y="148"/>
                  </a:cubicBezTo>
                  <a:cubicBezTo>
                    <a:pt x="161" y="148"/>
                    <a:pt x="118" y="148"/>
                    <a:pt x="76" y="148"/>
                  </a:cubicBezTo>
                  <a:cubicBezTo>
                    <a:pt x="63" y="148"/>
                    <a:pt x="51" y="151"/>
                    <a:pt x="39" y="157"/>
                  </a:cubicBezTo>
                  <a:cubicBezTo>
                    <a:pt x="25" y="163"/>
                    <a:pt x="15" y="172"/>
                    <a:pt x="7" y="184"/>
                  </a:cubicBezTo>
                  <a:cubicBezTo>
                    <a:pt x="3" y="193"/>
                    <a:pt x="0" y="202"/>
                    <a:pt x="0" y="212"/>
                  </a:cubicBezTo>
                  <a:cubicBezTo>
                    <a:pt x="0" y="265"/>
                    <a:pt x="0" y="318"/>
                    <a:pt x="0" y="370"/>
                  </a:cubicBezTo>
                  <a:cubicBezTo>
                    <a:pt x="0" y="376"/>
                    <a:pt x="0" y="381"/>
                    <a:pt x="4" y="385"/>
                  </a:cubicBezTo>
                  <a:cubicBezTo>
                    <a:pt x="8" y="391"/>
                    <a:pt x="14" y="394"/>
                    <a:pt x="22" y="395"/>
                  </a:cubicBezTo>
                  <a:cubicBezTo>
                    <a:pt x="34" y="396"/>
                    <a:pt x="43" y="392"/>
                    <a:pt x="49" y="383"/>
                  </a:cubicBezTo>
                  <a:cubicBezTo>
                    <a:pt x="51" y="380"/>
                    <a:pt x="52" y="377"/>
                    <a:pt x="52" y="373"/>
                  </a:cubicBezTo>
                  <a:cubicBezTo>
                    <a:pt x="52" y="327"/>
                    <a:pt x="52" y="280"/>
                    <a:pt x="52" y="233"/>
                  </a:cubicBezTo>
                  <a:cubicBezTo>
                    <a:pt x="52" y="232"/>
                    <a:pt x="52" y="232"/>
                    <a:pt x="52" y="231"/>
                  </a:cubicBezTo>
                  <a:cubicBezTo>
                    <a:pt x="52" y="231"/>
                    <a:pt x="53" y="230"/>
                    <a:pt x="54" y="230"/>
                  </a:cubicBezTo>
                  <a:cubicBezTo>
                    <a:pt x="57" y="229"/>
                    <a:pt x="60" y="230"/>
                    <a:pt x="64" y="230"/>
                  </a:cubicBezTo>
                  <a:cubicBezTo>
                    <a:pt x="66" y="229"/>
                    <a:pt x="66" y="231"/>
                    <a:pt x="66" y="232"/>
                  </a:cubicBezTo>
                  <a:cubicBezTo>
                    <a:pt x="66" y="239"/>
                    <a:pt x="66" y="246"/>
                    <a:pt x="66" y="252"/>
                  </a:cubicBezTo>
                  <a:cubicBezTo>
                    <a:pt x="66" y="300"/>
                    <a:pt x="66" y="348"/>
                    <a:pt x="66" y="395"/>
                  </a:cubicBezTo>
                  <a:cubicBezTo>
                    <a:pt x="47" y="465"/>
                    <a:pt x="27" y="535"/>
                    <a:pt x="8" y="605"/>
                  </a:cubicBezTo>
                  <a:cubicBezTo>
                    <a:pt x="8" y="605"/>
                    <a:pt x="8" y="606"/>
                    <a:pt x="8" y="606"/>
                  </a:cubicBezTo>
                  <a:cubicBezTo>
                    <a:pt x="7" y="610"/>
                    <a:pt x="7" y="614"/>
                    <a:pt x="7" y="618"/>
                  </a:cubicBezTo>
                  <a:cubicBezTo>
                    <a:pt x="7" y="619"/>
                    <a:pt x="7" y="619"/>
                    <a:pt x="7" y="620"/>
                  </a:cubicBezTo>
                  <a:cubicBezTo>
                    <a:pt x="7" y="620"/>
                    <a:pt x="7" y="620"/>
                    <a:pt x="7" y="621"/>
                  </a:cubicBezTo>
                  <a:cubicBezTo>
                    <a:pt x="7" y="622"/>
                    <a:pt x="8" y="622"/>
                    <a:pt x="8" y="623"/>
                  </a:cubicBezTo>
                  <a:cubicBezTo>
                    <a:pt x="8" y="624"/>
                    <a:pt x="8" y="624"/>
                    <a:pt x="8" y="624"/>
                  </a:cubicBezTo>
                  <a:cubicBezTo>
                    <a:pt x="8" y="625"/>
                    <a:pt x="9" y="625"/>
                    <a:pt x="8" y="626"/>
                  </a:cubicBezTo>
                  <a:cubicBezTo>
                    <a:pt x="12" y="638"/>
                    <a:pt x="21" y="647"/>
                    <a:pt x="33" y="650"/>
                  </a:cubicBezTo>
                  <a:cubicBezTo>
                    <a:pt x="36" y="651"/>
                    <a:pt x="39" y="651"/>
                    <a:pt x="41" y="651"/>
                  </a:cubicBezTo>
                  <a:cubicBezTo>
                    <a:pt x="41" y="651"/>
                    <a:pt x="41" y="651"/>
                    <a:pt x="48" y="651"/>
                  </a:cubicBezTo>
                  <a:cubicBezTo>
                    <a:pt x="56" y="650"/>
                    <a:pt x="64" y="646"/>
                    <a:pt x="69" y="640"/>
                  </a:cubicBezTo>
                  <a:cubicBezTo>
                    <a:pt x="73" y="635"/>
                    <a:pt x="76" y="631"/>
                    <a:pt x="77" y="626"/>
                  </a:cubicBezTo>
                  <a:cubicBezTo>
                    <a:pt x="77" y="625"/>
                    <a:pt x="77" y="625"/>
                    <a:pt x="77" y="625"/>
                  </a:cubicBezTo>
                  <a:cubicBezTo>
                    <a:pt x="77" y="624"/>
                    <a:pt x="77" y="624"/>
                    <a:pt x="77" y="624"/>
                  </a:cubicBezTo>
                  <a:cubicBezTo>
                    <a:pt x="87" y="590"/>
                    <a:pt x="112" y="496"/>
                    <a:pt x="140" y="396"/>
                  </a:cubicBezTo>
                  <a:cubicBezTo>
                    <a:pt x="143" y="396"/>
                    <a:pt x="146" y="396"/>
                    <a:pt x="149" y="396"/>
                  </a:cubicBezTo>
                  <a:cubicBezTo>
                    <a:pt x="176" y="496"/>
                    <a:pt x="202" y="590"/>
                    <a:pt x="211" y="624"/>
                  </a:cubicBezTo>
                  <a:cubicBezTo>
                    <a:pt x="211" y="625"/>
                    <a:pt x="211" y="625"/>
                    <a:pt x="211" y="625"/>
                  </a:cubicBezTo>
                  <a:cubicBezTo>
                    <a:pt x="211" y="625"/>
                    <a:pt x="211" y="625"/>
                    <a:pt x="212" y="626"/>
                  </a:cubicBezTo>
                  <a:cubicBezTo>
                    <a:pt x="213" y="631"/>
                    <a:pt x="216" y="635"/>
                    <a:pt x="220" y="640"/>
                  </a:cubicBezTo>
                  <a:cubicBezTo>
                    <a:pt x="225" y="646"/>
                    <a:pt x="233" y="650"/>
                    <a:pt x="241" y="651"/>
                  </a:cubicBezTo>
                  <a:cubicBezTo>
                    <a:pt x="248" y="651"/>
                    <a:pt x="248" y="651"/>
                    <a:pt x="248" y="651"/>
                  </a:cubicBezTo>
                  <a:cubicBezTo>
                    <a:pt x="250" y="651"/>
                    <a:pt x="253" y="651"/>
                    <a:pt x="255" y="650"/>
                  </a:cubicBezTo>
                  <a:cubicBezTo>
                    <a:pt x="267" y="647"/>
                    <a:pt x="277" y="638"/>
                    <a:pt x="280" y="626"/>
                  </a:cubicBezTo>
                  <a:cubicBezTo>
                    <a:pt x="280" y="625"/>
                    <a:pt x="280" y="625"/>
                    <a:pt x="281" y="624"/>
                  </a:cubicBezTo>
                  <a:cubicBezTo>
                    <a:pt x="281" y="624"/>
                    <a:pt x="281" y="624"/>
                    <a:pt x="281" y="623"/>
                  </a:cubicBezTo>
                  <a:cubicBezTo>
                    <a:pt x="281" y="622"/>
                    <a:pt x="281" y="622"/>
                    <a:pt x="281" y="621"/>
                  </a:cubicBezTo>
                  <a:cubicBezTo>
                    <a:pt x="281" y="620"/>
                    <a:pt x="281" y="620"/>
                    <a:pt x="282" y="620"/>
                  </a:cubicBezTo>
                  <a:cubicBezTo>
                    <a:pt x="281" y="619"/>
                    <a:pt x="281" y="619"/>
                    <a:pt x="281" y="618"/>
                  </a:cubicBezTo>
                  <a:cubicBezTo>
                    <a:pt x="282" y="614"/>
                    <a:pt x="282" y="610"/>
                    <a:pt x="280" y="606"/>
                  </a:cubicBezTo>
                  <a:cubicBezTo>
                    <a:pt x="280" y="606"/>
                    <a:pt x="280" y="605"/>
                    <a:pt x="280" y="605"/>
                  </a:cubicBezTo>
                  <a:cubicBezTo>
                    <a:pt x="261" y="535"/>
                    <a:pt x="242" y="465"/>
                    <a:pt x="223" y="395"/>
                  </a:cubicBezTo>
                  <a:cubicBezTo>
                    <a:pt x="223" y="359"/>
                    <a:pt x="223" y="269"/>
                    <a:pt x="223" y="208"/>
                  </a:cubicBezTo>
                  <a:cubicBezTo>
                    <a:pt x="268" y="163"/>
                    <a:pt x="268" y="163"/>
                    <a:pt x="268" y="163"/>
                  </a:cubicBezTo>
                  <a:cubicBezTo>
                    <a:pt x="268" y="163"/>
                    <a:pt x="268" y="163"/>
                    <a:pt x="269" y="162"/>
                  </a:cubicBezTo>
                  <a:cubicBezTo>
                    <a:pt x="278" y="153"/>
                    <a:pt x="286" y="145"/>
                    <a:pt x="294" y="137"/>
                  </a:cubicBezTo>
                  <a:cubicBezTo>
                    <a:pt x="324" y="107"/>
                    <a:pt x="354" y="77"/>
                    <a:pt x="384" y="47"/>
                  </a:cubicBezTo>
                  <a:cubicBezTo>
                    <a:pt x="395" y="37"/>
                    <a:pt x="395" y="19"/>
                    <a:pt x="384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69A5506-2959-4535-9F1F-C2B67BE46186}"/>
              </a:ext>
            </a:extLst>
          </p:cNvPr>
          <p:cNvGrpSpPr/>
          <p:nvPr/>
        </p:nvGrpSpPr>
        <p:grpSpPr>
          <a:xfrm>
            <a:off x="4047865" y="1716318"/>
            <a:ext cx="6828585" cy="4906534"/>
            <a:chOff x="4548247" y="1635760"/>
            <a:chExt cx="3865880" cy="3265082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2E783D11-E1C8-45CF-A110-7683FC3DA536}"/>
                </a:ext>
              </a:extLst>
            </p:cNvPr>
            <p:cNvSpPr/>
            <p:nvPr/>
          </p:nvSpPr>
          <p:spPr>
            <a:xfrm>
              <a:off x="6425307" y="3093362"/>
              <a:ext cx="111760" cy="130556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AEEB085-8803-4B5A-B287-6CBE3FA6EB62}"/>
                </a:ext>
              </a:extLst>
            </p:cNvPr>
            <p:cNvSpPr/>
            <p:nvPr/>
          </p:nvSpPr>
          <p:spPr>
            <a:xfrm>
              <a:off x="4548247" y="1635760"/>
              <a:ext cx="3865880" cy="2275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471609B2-2F81-4572-B00E-E2417FD97AE9}"/>
                </a:ext>
              </a:extLst>
            </p:cNvPr>
            <p:cNvSpPr/>
            <p:nvPr/>
          </p:nvSpPr>
          <p:spPr>
            <a:xfrm rot="8100000">
              <a:off x="6636723" y="4256575"/>
              <a:ext cx="111760" cy="64426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CAA6253-8F6A-4A26-B541-6E876598D289}"/>
                </a:ext>
              </a:extLst>
            </p:cNvPr>
            <p:cNvSpPr/>
            <p:nvPr/>
          </p:nvSpPr>
          <p:spPr>
            <a:xfrm rot="13500000">
              <a:off x="6213892" y="4256575"/>
              <a:ext cx="111760" cy="64426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4CFF31F-59C2-40D6-AC22-D9FA86342BE2}"/>
                </a:ext>
              </a:extLst>
            </p:cNvPr>
            <p:cNvSpPr txBox="1"/>
            <p:nvPr/>
          </p:nvSpPr>
          <p:spPr>
            <a:xfrm>
              <a:off x="5599234" y="1663328"/>
              <a:ext cx="2023714" cy="5063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tr-TR" sz="3200" b="1" dirty="0">
                  <a:solidFill>
                    <a:srgbClr val="282F39"/>
                  </a:solidFill>
                </a:rPr>
                <a:t>PY</a:t>
              </a:r>
              <a:endPara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ea typeface="Noto Sans" panose="020B0502040504020204" pitchFamily="34"/>
                <a:cs typeface="Noto Sans" panose="020B0502040504020204" pitchFamily="34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3F1BEE1-9088-4BB5-9D65-9DE1374824AF}"/>
                </a:ext>
              </a:extLst>
            </p:cNvPr>
            <p:cNvSpPr txBox="1"/>
            <p:nvPr/>
          </p:nvSpPr>
          <p:spPr>
            <a:xfrm>
              <a:off x="5565358" y="2110848"/>
              <a:ext cx="2746049" cy="169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>
                <a:defRPr/>
              </a:pPr>
              <a:r>
                <a:rPr lang="en-US" sz="2000" dirty="0">
                  <a:solidFill>
                    <a:srgbClr val="282F39"/>
                  </a:solidFill>
                </a:rPr>
                <a:t>PYPL,</a:t>
              </a:r>
              <a:r>
                <a:rPr lang="tr-TR" sz="2000" dirty="0">
                  <a:solidFill>
                    <a:srgbClr val="282F39"/>
                  </a:solidFill>
                </a:rPr>
                <a:t> p</a:t>
              </a:r>
              <a:r>
                <a:rPr lang="en-US" sz="2000" dirty="0" err="1">
                  <a:solidFill>
                    <a:srgbClr val="282F39"/>
                  </a:solidFill>
                </a:rPr>
                <a:t>rogramlama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dil</a:t>
              </a:r>
              <a:r>
                <a:rPr lang="tr-TR" sz="2000" dirty="0" err="1">
                  <a:solidFill>
                    <a:srgbClr val="282F39"/>
                  </a:solidFill>
                </a:rPr>
                <a:t>lerini</a:t>
              </a:r>
              <a:r>
                <a:rPr lang="tr-TR" sz="2000" dirty="0">
                  <a:solidFill>
                    <a:srgbClr val="282F39"/>
                  </a:solidFill>
                </a:rPr>
                <a:t> karşılaştıran site </a:t>
              </a:r>
              <a:r>
                <a:rPr lang="en-US" sz="2000" dirty="0">
                  <a:solidFill>
                    <a:srgbClr val="282F39"/>
                  </a:solidFill>
                </a:rPr>
                <a:t>2019’da </a:t>
              </a:r>
              <a:r>
                <a:rPr lang="en-US" sz="2000" dirty="0" err="1">
                  <a:solidFill>
                    <a:srgbClr val="282F39"/>
                  </a:solidFill>
                </a:rPr>
                <a:t>bir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numaralı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programlama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dili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olarak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Python’u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tr-TR" sz="2000" dirty="0">
                  <a:solidFill>
                    <a:srgbClr val="282F39"/>
                  </a:solidFill>
                </a:rPr>
                <a:t>birinci </a:t>
              </a:r>
              <a:r>
                <a:rPr lang="en-US" sz="2000" dirty="0" err="1">
                  <a:solidFill>
                    <a:srgbClr val="282F39"/>
                  </a:solidFill>
                </a:rPr>
                <a:t>ilan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etmiştir</a:t>
              </a:r>
              <a:r>
                <a:rPr lang="en-US" sz="2000" dirty="0">
                  <a:solidFill>
                    <a:srgbClr val="282F39"/>
                  </a:solidFill>
                </a:rPr>
                <a:t>. Python, 2020</a:t>
              </a:r>
              <a:r>
                <a:rPr lang="tr-TR" sz="2000" dirty="0">
                  <a:solidFill>
                    <a:srgbClr val="282F39"/>
                  </a:solidFill>
                </a:rPr>
                <a:t> yılı Ocak ayında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ABD’de</a:t>
              </a:r>
              <a:r>
                <a:rPr lang="en-US" sz="2000" dirty="0">
                  <a:solidFill>
                    <a:srgbClr val="282F39"/>
                  </a:solidFill>
                </a:rPr>
                <a:t> 74 bin </a:t>
              </a:r>
              <a:r>
                <a:rPr lang="en-US" sz="2000" dirty="0" err="1">
                  <a:solidFill>
                    <a:srgbClr val="282F39"/>
                  </a:solidFill>
                </a:rPr>
                <a:t>iş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ilanıyla</a:t>
              </a:r>
              <a:r>
                <a:rPr lang="en-US" sz="2000" dirty="0">
                  <a:solidFill>
                    <a:srgbClr val="282F39"/>
                  </a:solidFill>
                </a:rPr>
                <a:t>, </a:t>
              </a:r>
              <a:r>
                <a:rPr lang="en-US" sz="2000" dirty="0" err="1">
                  <a:solidFill>
                    <a:srgbClr val="282F39"/>
                  </a:solidFill>
                </a:rPr>
                <a:t>piyasanın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en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çok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talep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gören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programlama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dili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olmuştur</a:t>
              </a:r>
              <a:r>
                <a:rPr lang="en-US" sz="2000" dirty="0">
                  <a:solidFill>
                    <a:srgbClr val="282F39"/>
                  </a:solidFill>
                </a:rPr>
                <a:t>. </a:t>
              </a:r>
              <a:r>
                <a:rPr lang="en-US" sz="2000" dirty="0" err="1">
                  <a:solidFill>
                    <a:srgbClr val="282F39"/>
                  </a:solidFill>
                </a:rPr>
                <a:t>Ayrıca</a:t>
              </a:r>
              <a:r>
                <a:rPr lang="en-US" sz="2000" dirty="0">
                  <a:solidFill>
                    <a:srgbClr val="282F39"/>
                  </a:solidFill>
                </a:rPr>
                <a:t>, Python </a:t>
              </a:r>
              <a:r>
                <a:rPr lang="en-US" sz="2000" dirty="0" err="1">
                  <a:solidFill>
                    <a:srgbClr val="282F39"/>
                  </a:solidFill>
                </a:rPr>
                <a:t>yıllık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maaş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getirisine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göre</a:t>
              </a:r>
              <a:r>
                <a:rPr lang="en-US" sz="2000" dirty="0">
                  <a:solidFill>
                    <a:srgbClr val="282F39"/>
                  </a:solidFill>
                </a:rPr>
                <a:t> 120 bin $ </a:t>
              </a:r>
              <a:r>
                <a:rPr lang="en-US" sz="2000" dirty="0" err="1">
                  <a:solidFill>
                    <a:srgbClr val="282F39"/>
                  </a:solidFill>
                </a:rPr>
                <a:t>ile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üçüncü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sırada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yer</a:t>
              </a:r>
              <a:r>
                <a:rPr lang="en-US" sz="2000" dirty="0">
                  <a:solidFill>
                    <a:srgbClr val="282F39"/>
                  </a:solidFill>
                </a:rPr>
                <a:t> </a:t>
              </a:r>
              <a:r>
                <a:rPr lang="en-US" sz="2000" dirty="0" err="1">
                  <a:solidFill>
                    <a:srgbClr val="282F39"/>
                  </a:solidFill>
                </a:rPr>
                <a:t>almıştır</a:t>
              </a:r>
              <a:r>
                <a:rPr lang="en-US" sz="2000" dirty="0">
                  <a:solidFill>
                    <a:srgbClr val="282F39"/>
                  </a:solidFill>
                </a:rPr>
                <a:t> (Indeed).</a:t>
              </a:r>
              <a:endParaRPr lang="en-GB" sz="2000" dirty="0">
                <a:solidFill>
                  <a:srgbClr val="282F39"/>
                </a:solidFill>
                <a:ea typeface="Noto Sans" panose="020B0502040504020204" pitchFamily="34"/>
                <a:cs typeface="Noto Sans" panose="020B0502040504020204" pitchFamily="34"/>
              </a:endParaRPr>
            </a:p>
          </p:txBody>
        </p:sp>
      </p:grp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4529F4B3-F6B9-4461-BE7C-CB3D5B696738}"/>
              </a:ext>
            </a:extLst>
          </p:cNvPr>
          <p:cNvGraphicFramePr/>
          <p:nvPr>
            <p:extLst/>
          </p:nvPr>
        </p:nvGraphicFramePr>
        <p:xfrm>
          <a:off x="3804711" y="2119271"/>
          <a:ext cx="2540557" cy="1693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3161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12750" y="6513373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PY Kullanım Amacı ve Detaylar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7858470-AB7B-4090-AC68-4D75D1BC3F98}"/>
              </a:ext>
            </a:extLst>
          </p:cNvPr>
          <p:cNvSpPr txBox="1"/>
          <p:nvPr/>
        </p:nvSpPr>
        <p:spPr>
          <a:xfrm>
            <a:off x="1202749" y="1469985"/>
            <a:ext cx="103095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>
                <a:solidFill>
                  <a:schemeClr val="bg1"/>
                </a:solidFill>
              </a:rPr>
              <a:t>Python</a:t>
            </a:r>
            <a:r>
              <a:rPr lang="tr-TR" sz="2400" dirty="0">
                <a:solidFill>
                  <a:schemeClr val="bg1"/>
                </a:solidFill>
              </a:rPr>
              <a:t>, son yıllarda oldukça popüler olan bir diğer dildir. Tam olarak yeni olmasa ve zamanın testini geçmiş olsa da, şu anda çok yönlü bir programlama dilidir.</a:t>
            </a:r>
          </a:p>
          <a:p>
            <a:pPr algn="just"/>
            <a:endParaRPr lang="tr-TR" sz="2400" dirty="0">
              <a:solidFill>
                <a:schemeClr val="bg1"/>
              </a:solidFill>
            </a:endParaRPr>
          </a:p>
          <a:p>
            <a:pPr algn="just"/>
            <a:r>
              <a:rPr lang="tr-TR" sz="2400" dirty="0" err="1">
                <a:solidFill>
                  <a:schemeClr val="bg1"/>
                </a:solidFill>
              </a:rPr>
              <a:t>Python'u</a:t>
            </a:r>
            <a:r>
              <a:rPr lang="tr-TR" sz="2400" dirty="0">
                <a:solidFill>
                  <a:schemeClr val="bg1"/>
                </a:solidFill>
              </a:rPr>
              <a:t> web geliştirme, Veri Bilimi, Komut Dosyası Oluşturma ve Otomasyon için kullanabilirsiniz. </a:t>
            </a:r>
            <a:r>
              <a:rPr lang="tr-TR" sz="2400" dirty="0" err="1">
                <a:solidFill>
                  <a:schemeClr val="bg1"/>
                </a:solidFill>
              </a:rPr>
              <a:t>JavaScript'e</a:t>
            </a:r>
            <a:r>
              <a:rPr lang="tr-TR" sz="2400" dirty="0">
                <a:solidFill>
                  <a:schemeClr val="bg1"/>
                </a:solidFill>
              </a:rPr>
              <a:t> benzer şekilde </a:t>
            </a:r>
            <a:r>
              <a:rPr lang="tr-TR" sz="2400" dirty="0" err="1">
                <a:solidFill>
                  <a:schemeClr val="bg1"/>
                </a:solidFill>
              </a:rPr>
              <a:t>Python</a:t>
            </a:r>
            <a:r>
              <a:rPr lang="tr-TR" sz="2400" dirty="0">
                <a:solidFill>
                  <a:schemeClr val="bg1"/>
                </a:solidFill>
              </a:rPr>
              <a:t> da büyük topluluk desteğine sahiptir ve hızlı bir şekilde bir web uygulaması oluşturmanıza yardımcı olabilecek birçok faydalı </a:t>
            </a:r>
            <a:r>
              <a:rPr lang="tr-TR" sz="2400" dirty="0" err="1">
                <a:solidFill>
                  <a:schemeClr val="bg1"/>
                </a:solidFill>
              </a:rPr>
              <a:t>framework</a:t>
            </a:r>
            <a:r>
              <a:rPr lang="tr-TR" sz="2400" dirty="0">
                <a:solidFill>
                  <a:schemeClr val="bg1"/>
                </a:solidFill>
              </a:rPr>
              <a:t>, </a:t>
            </a:r>
            <a:r>
              <a:rPr lang="tr-TR" sz="2400" dirty="0" err="1">
                <a:solidFill>
                  <a:schemeClr val="bg1"/>
                </a:solidFill>
              </a:rPr>
              <a:t>kütüpahen</a:t>
            </a:r>
            <a:r>
              <a:rPr lang="tr-TR" sz="2400" dirty="0">
                <a:solidFill>
                  <a:schemeClr val="bg1"/>
                </a:solidFill>
              </a:rPr>
              <a:t> ve araca sahiptir.</a:t>
            </a:r>
          </a:p>
          <a:p>
            <a:pPr algn="just"/>
            <a:endParaRPr lang="tr-TR" sz="2400" dirty="0">
              <a:solidFill>
                <a:schemeClr val="bg1"/>
              </a:solidFill>
            </a:endParaRPr>
          </a:p>
          <a:p>
            <a:pPr algn="just"/>
            <a:r>
              <a:rPr lang="tr-TR" sz="2400" dirty="0">
                <a:solidFill>
                  <a:schemeClr val="bg1"/>
                </a:solidFill>
              </a:rPr>
              <a:t>Örneğin, web uygulamaları oluşturmak için </a:t>
            </a:r>
            <a:r>
              <a:rPr lang="tr-TR" sz="2400" dirty="0" err="1">
                <a:solidFill>
                  <a:schemeClr val="bg1"/>
                </a:solidFill>
              </a:rPr>
              <a:t>Django'yu</a:t>
            </a:r>
            <a:r>
              <a:rPr lang="tr-TR" sz="2400" dirty="0">
                <a:solidFill>
                  <a:schemeClr val="bg1"/>
                </a:solidFill>
              </a:rPr>
              <a:t> kullanabilirsiniz. Daha fazla kontrol istiyorsanız, </a:t>
            </a:r>
            <a:r>
              <a:rPr lang="tr-TR" sz="2400" dirty="0" err="1">
                <a:solidFill>
                  <a:schemeClr val="bg1"/>
                </a:solidFill>
              </a:rPr>
              <a:t>minimalist</a:t>
            </a:r>
            <a:r>
              <a:rPr lang="tr-TR" sz="2400" dirty="0">
                <a:solidFill>
                  <a:schemeClr val="bg1"/>
                </a:solidFill>
              </a:rPr>
              <a:t> bir web geliştirme </a:t>
            </a:r>
            <a:r>
              <a:rPr lang="tr-TR" sz="2400" dirty="0" err="1">
                <a:solidFill>
                  <a:schemeClr val="bg1"/>
                </a:solidFill>
              </a:rPr>
              <a:t>framework</a:t>
            </a:r>
            <a:r>
              <a:rPr lang="tr-TR" sz="2400" dirty="0">
                <a:solidFill>
                  <a:schemeClr val="bg1"/>
                </a:solidFill>
              </a:rPr>
              <a:t> olan </a:t>
            </a:r>
            <a:r>
              <a:rPr lang="tr-TR" sz="2400" dirty="0" err="1">
                <a:solidFill>
                  <a:schemeClr val="bg1"/>
                </a:solidFill>
              </a:rPr>
              <a:t>Flask'ı</a:t>
            </a:r>
            <a:r>
              <a:rPr lang="tr-TR" sz="2400" dirty="0">
                <a:solidFill>
                  <a:schemeClr val="bg1"/>
                </a:solidFill>
              </a:rPr>
              <a:t> da kullanabilirsiniz.</a:t>
            </a:r>
          </a:p>
        </p:txBody>
      </p:sp>
    </p:spTree>
    <p:extLst>
      <p:ext uri="{BB962C8B-B14F-4D97-AF65-F5344CB8AC3E}">
        <p14:creationId xmlns:p14="http://schemas.microsoft.com/office/powerpoint/2010/main" val="2990444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7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tr-TR" sz="5000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PY Kullanım Amacı ve Detaylar</a:t>
            </a:r>
            <a:endParaRPr lang="en-US" sz="5000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E20D09A7-83DA-47D7-8835-65AA6E22E227}"/>
              </a:ext>
            </a:extLst>
          </p:cNvPr>
          <p:cNvSpPr/>
          <p:nvPr/>
        </p:nvSpPr>
        <p:spPr>
          <a:xfrm>
            <a:off x="1966572" y="1301174"/>
            <a:ext cx="1483031" cy="85954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5430F2-C29B-490A-A12B-C953EE76E860}"/>
              </a:ext>
            </a:extLst>
          </p:cNvPr>
          <p:cNvGrpSpPr/>
          <p:nvPr/>
        </p:nvGrpSpPr>
        <p:grpSpPr>
          <a:xfrm>
            <a:off x="3146658" y="1301174"/>
            <a:ext cx="6815222" cy="859540"/>
            <a:chOff x="2189480" y="2153920"/>
            <a:chExt cx="7213599" cy="1137920"/>
          </a:xfrm>
        </p:grpSpPr>
        <p:sp>
          <p:nvSpPr>
            <p:cNvPr id="3" name="Arrow: Chevron 2">
              <a:extLst>
                <a:ext uri="{FF2B5EF4-FFF2-40B4-BE49-F238E27FC236}">
                  <a16:creationId xmlns:a16="http://schemas.microsoft.com/office/drawing/2014/main" id="{E4902C58-E153-4BF7-950A-D1AAB4AFC98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E41742-CF4A-4F94-8B35-9ACD7CFFA56B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83FC3BF6-085A-465A-AC29-C6850C13445A}"/>
              </a:ext>
            </a:extLst>
          </p:cNvPr>
          <p:cNvSpPr/>
          <p:nvPr/>
        </p:nvSpPr>
        <p:spPr>
          <a:xfrm>
            <a:off x="1966572" y="2247496"/>
            <a:ext cx="1483031" cy="85954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2A3799-0CD7-4C64-8242-AC9EA24CA07C}"/>
              </a:ext>
            </a:extLst>
          </p:cNvPr>
          <p:cNvGrpSpPr/>
          <p:nvPr/>
        </p:nvGrpSpPr>
        <p:grpSpPr>
          <a:xfrm>
            <a:off x="3146658" y="2247496"/>
            <a:ext cx="6815222" cy="859540"/>
            <a:chOff x="2189480" y="2153920"/>
            <a:chExt cx="7213599" cy="1137920"/>
          </a:xfrm>
          <a:solidFill>
            <a:schemeClr val="accent2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69D05AF8-0362-40E3-A7E7-10278B88F503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0053719-8142-4D73-BD76-5FA6F7C9E069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8645047F-D9CB-4CC1-BC0F-1C4292F5A94A}"/>
              </a:ext>
            </a:extLst>
          </p:cNvPr>
          <p:cNvSpPr/>
          <p:nvPr/>
        </p:nvSpPr>
        <p:spPr>
          <a:xfrm>
            <a:off x="1966572" y="3193816"/>
            <a:ext cx="1483031" cy="85954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F283355-3C29-4FB8-A131-09D9EB725ACF}"/>
              </a:ext>
            </a:extLst>
          </p:cNvPr>
          <p:cNvGrpSpPr/>
          <p:nvPr/>
        </p:nvGrpSpPr>
        <p:grpSpPr>
          <a:xfrm>
            <a:off x="3146658" y="3193816"/>
            <a:ext cx="6815222" cy="859540"/>
            <a:chOff x="2189480" y="2153920"/>
            <a:chExt cx="7213599" cy="1137920"/>
          </a:xfrm>
          <a:solidFill>
            <a:schemeClr val="accent4"/>
          </a:solidFill>
        </p:grpSpPr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7CEDD191-1D4E-49C5-8444-8F22619709F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5D71D-6D12-4F7F-8EFA-813DA9004804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BF9B6AB6-6147-424D-8F82-81A2B273645F}"/>
              </a:ext>
            </a:extLst>
          </p:cNvPr>
          <p:cNvSpPr/>
          <p:nvPr/>
        </p:nvSpPr>
        <p:spPr>
          <a:xfrm>
            <a:off x="1966572" y="4140138"/>
            <a:ext cx="1483031" cy="85954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33BE8E-BFBE-43EA-A9FD-BD45F197DD84}"/>
              </a:ext>
            </a:extLst>
          </p:cNvPr>
          <p:cNvGrpSpPr/>
          <p:nvPr/>
        </p:nvGrpSpPr>
        <p:grpSpPr>
          <a:xfrm>
            <a:off x="3146658" y="4140138"/>
            <a:ext cx="6815222" cy="859540"/>
            <a:chOff x="2189480" y="2153920"/>
            <a:chExt cx="7213599" cy="1137920"/>
          </a:xfrm>
          <a:solidFill>
            <a:schemeClr val="accent5"/>
          </a:solidFill>
        </p:grpSpPr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E05DB33-7027-4243-B2B1-AE959B934587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CAB0D8-22D4-44B8-BBE1-517EC44C45DC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7A635083-451F-40BF-9734-33850F7342D3}"/>
              </a:ext>
            </a:extLst>
          </p:cNvPr>
          <p:cNvSpPr/>
          <p:nvPr/>
        </p:nvSpPr>
        <p:spPr>
          <a:xfrm>
            <a:off x="1966572" y="5090430"/>
            <a:ext cx="1483031" cy="85954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CC8895A-9474-4AF5-956A-D6B3CEFA3279}"/>
              </a:ext>
            </a:extLst>
          </p:cNvPr>
          <p:cNvGrpSpPr/>
          <p:nvPr/>
        </p:nvGrpSpPr>
        <p:grpSpPr>
          <a:xfrm>
            <a:off x="3146658" y="5090430"/>
            <a:ext cx="6815222" cy="859540"/>
            <a:chOff x="2189480" y="2153920"/>
            <a:chExt cx="7213599" cy="1137920"/>
          </a:xfrm>
          <a:solidFill>
            <a:schemeClr val="accent6"/>
          </a:solidFill>
        </p:grpSpPr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FA5ECFFC-D03C-4BA5-970C-397D9248009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B1D260-A41C-4E95-A755-8E359C341F2F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72A83EA8-E44D-4CC9-982F-1B8B609D21F2}"/>
              </a:ext>
            </a:extLst>
          </p:cNvPr>
          <p:cNvSpPr txBox="1"/>
          <p:nvPr/>
        </p:nvSpPr>
        <p:spPr>
          <a:xfrm>
            <a:off x="2033804" y="1371474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01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674A17-AAE5-4964-89E9-E927EF4D90FD}"/>
              </a:ext>
            </a:extLst>
          </p:cNvPr>
          <p:cNvSpPr txBox="1"/>
          <p:nvPr/>
        </p:nvSpPr>
        <p:spPr>
          <a:xfrm>
            <a:off x="2033804" y="2314660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2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09FA8CE-2609-4B18-A96B-C2D56CF5BE9D}"/>
              </a:ext>
            </a:extLst>
          </p:cNvPr>
          <p:cNvSpPr txBox="1"/>
          <p:nvPr/>
        </p:nvSpPr>
        <p:spPr>
          <a:xfrm>
            <a:off x="2033803" y="3282001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3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B775DB-7BDA-40F8-8943-FE3A0A82B375}"/>
              </a:ext>
            </a:extLst>
          </p:cNvPr>
          <p:cNvSpPr txBox="1"/>
          <p:nvPr/>
        </p:nvSpPr>
        <p:spPr>
          <a:xfrm>
            <a:off x="2033804" y="421596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4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1F7E83-9D5F-403A-AEC1-1DBFB6EEEFA9}"/>
              </a:ext>
            </a:extLst>
          </p:cNvPr>
          <p:cNvSpPr txBox="1"/>
          <p:nvPr/>
        </p:nvSpPr>
        <p:spPr>
          <a:xfrm>
            <a:off x="2033804" y="516084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5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22EE78-8826-4D13-896F-3CE387814C90}"/>
              </a:ext>
            </a:extLst>
          </p:cNvPr>
          <p:cNvSpPr txBox="1"/>
          <p:nvPr/>
        </p:nvSpPr>
        <p:spPr>
          <a:xfrm>
            <a:off x="3866324" y="1432072"/>
            <a:ext cx="6159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Python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, tutarlı sözdizimine ve </a:t>
            </a: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Django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 da dahil olmak üzere popüler çerçevelere sahip açık kaynaklı bir programlama dilidir.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1EF9FC-F363-4D04-8D70-B84B5D145B65}"/>
              </a:ext>
            </a:extLst>
          </p:cNvPr>
          <p:cNvSpPr txBox="1"/>
          <p:nvPr/>
        </p:nvSpPr>
        <p:spPr>
          <a:xfrm>
            <a:off x="3764123" y="3255004"/>
            <a:ext cx="60834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OOP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özellikleri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sayesinde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sınıflar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ve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nesneler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oluşturmak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ve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kullanmak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kolaydır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.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837B94-CD7C-46F8-B906-D4E292308213}"/>
              </a:ext>
            </a:extLst>
          </p:cNvPr>
          <p:cNvSpPr txBox="1"/>
          <p:nvPr/>
        </p:nvSpPr>
        <p:spPr>
          <a:xfrm>
            <a:off x="3764122" y="4208277"/>
            <a:ext cx="608343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Kapsamlı kütüphane desteği sunan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Python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;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NumPy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,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Pandas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,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SciPy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, </a:t>
            </a:r>
            <a:r>
              <a:rPr lang="tr-TR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Scikit-Learn</a:t>
            </a: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gibi çeşitli kütüphanelerle matematik ve istatistik için güçlü bir araç seti sağlar.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5" name="TextBox 31">
            <a:extLst>
              <a:ext uri="{FF2B5EF4-FFF2-40B4-BE49-F238E27FC236}">
                <a16:creationId xmlns:a16="http://schemas.microsoft.com/office/drawing/2014/main" id="{655673B8-A4B5-4EC9-A6FF-0ABB01B6D281}"/>
              </a:ext>
            </a:extLst>
          </p:cNvPr>
          <p:cNvSpPr txBox="1"/>
          <p:nvPr/>
        </p:nvSpPr>
        <p:spPr>
          <a:xfrm>
            <a:off x="3866324" y="2229139"/>
            <a:ext cx="6159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Python</a:t>
            </a: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, C / C ++ ile birinci sınıf entegrasyona sahiptir ve CPU ağır görevlerini C / C ++ ‘a sorunsuz bir şekilde yükleyebilir.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0" name="TextBox 38">
            <a:extLst>
              <a:ext uri="{FF2B5EF4-FFF2-40B4-BE49-F238E27FC236}">
                <a16:creationId xmlns:a16="http://schemas.microsoft.com/office/drawing/2014/main" id="{C36DCF3F-56D4-4A81-9D94-68CC5AF226E9}"/>
              </a:ext>
            </a:extLst>
          </p:cNvPr>
          <p:cNvSpPr txBox="1"/>
          <p:nvPr/>
        </p:nvSpPr>
        <p:spPr>
          <a:xfrm>
            <a:off x="3764122" y="5226214"/>
            <a:ext cx="61593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Makine Öğrenimi, Derin Öğrenme ve Veri Bilimi gibi bilimsel alanlara hakimdir.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801121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57200" y="6349245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8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tr-TR" sz="5000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PY Kullanım Amacı ve Detaylar</a:t>
            </a:r>
            <a:endParaRPr lang="en-US" sz="5000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E20D09A7-83DA-47D7-8835-65AA6E22E227}"/>
              </a:ext>
            </a:extLst>
          </p:cNvPr>
          <p:cNvSpPr/>
          <p:nvPr/>
        </p:nvSpPr>
        <p:spPr>
          <a:xfrm>
            <a:off x="1966572" y="1301174"/>
            <a:ext cx="1483031" cy="85954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75430F2-C29B-490A-A12B-C953EE76E860}"/>
              </a:ext>
            </a:extLst>
          </p:cNvPr>
          <p:cNvGrpSpPr/>
          <p:nvPr/>
        </p:nvGrpSpPr>
        <p:grpSpPr>
          <a:xfrm>
            <a:off x="3146658" y="1301174"/>
            <a:ext cx="6815222" cy="859540"/>
            <a:chOff x="2189480" y="2153920"/>
            <a:chExt cx="7213599" cy="1137920"/>
          </a:xfrm>
        </p:grpSpPr>
        <p:sp>
          <p:nvSpPr>
            <p:cNvPr id="3" name="Arrow: Chevron 2">
              <a:extLst>
                <a:ext uri="{FF2B5EF4-FFF2-40B4-BE49-F238E27FC236}">
                  <a16:creationId xmlns:a16="http://schemas.microsoft.com/office/drawing/2014/main" id="{E4902C58-E153-4BF7-950A-D1AAB4AFC98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AE41742-CF4A-4F94-8B35-9ACD7CFFA56B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83FC3BF6-085A-465A-AC29-C6850C13445A}"/>
              </a:ext>
            </a:extLst>
          </p:cNvPr>
          <p:cNvSpPr/>
          <p:nvPr/>
        </p:nvSpPr>
        <p:spPr>
          <a:xfrm>
            <a:off x="1966572" y="2247496"/>
            <a:ext cx="1483031" cy="85954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2A3799-0CD7-4C64-8242-AC9EA24CA07C}"/>
              </a:ext>
            </a:extLst>
          </p:cNvPr>
          <p:cNvGrpSpPr/>
          <p:nvPr/>
        </p:nvGrpSpPr>
        <p:grpSpPr>
          <a:xfrm>
            <a:off x="3146658" y="2247496"/>
            <a:ext cx="6815222" cy="859540"/>
            <a:chOff x="2189480" y="2153920"/>
            <a:chExt cx="7213599" cy="1137920"/>
          </a:xfrm>
          <a:solidFill>
            <a:schemeClr val="accent2"/>
          </a:solidFill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69D05AF8-0362-40E3-A7E7-10278B88F503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0053719-8142-4D73-BD76-5FA6F7C9E069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8645047F-D9CB-4CC1-BC0F-1C4292F5A94A}"/>
              </a:ext>
            </a:extLst>
          </p:cNvPr>
          <p:cNvSpPr/>
          <p:nvPr/>
        </p:nvSpPr>
        <p:spPr>
          <a:xfrm>
            <a:off x="1966572" y="3193816"/>
            <a:ext cx="1483031" cy="85954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F283355-3C29-4FB8-A131-09D9EB725ACF}"/>
              </a:ext>
            </a:extLst>
          </p:cNvPr>
          <p:cNvGrpSpPr/>
          <p:nvPr/>
        </p:nvGrpSpPr>
        <p:grpSpPr>
          <a:xfrm>
            <a:off x="3146658" y="3193816"/>
            <a:ext cx="6815222" cy="859540"/>
            <a:chOff x="2189480" y="2153920"/>
            <a:chExt cx="7213599" cy="1137920"/>
          </a:xfrm>
          <a:solidFill>
            <a:schemeClr val="accent4"/>
          </a:solidFill>
        </p:grpSpPr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7CEDD191-1D4E-49C5-8444-8F22619709F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65D71D-6D12-4F7F-8EFA-813DA9004804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BF9B6AB6-6147-424D-8F82-81A2B273645F}"/>
              </a:ext>
            </a:extLst>
          </p:cNvPr>
          <p:cNvSpPr/>
          <p:nvPr/>
        </p:nvSpPr>
        <p:spPr>
          <a:xfrm>
            <a:off x="1966572" y="4140138"/>
            <a:ext cx="1483031" cy="85954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33BE8E-BFBE-43EA-A9FD-BD45F197DD84}"/>
              </a:ext>
            </a:extLst>
          </p:cNvPr>
          <p:cNvGrpSpPr/>
          <p:nvPr/>
        </p:nvGrpSpPr>
        <p:grpSpPr>
          <a:xfrm>
            <a:off x="3146658" y="4140138"/>
            <a:ext cx="6815222" cy="859540"/>
            <a:chOff x="2189480" y="2153920"/>
            <a:chExt cx="7213599" cy="1137920"/>
          </a:xfrm>
          <a:solidFill>
            <a:schemeClr val="accent5"/>
          </a:solidFill>
        </p:grpSpPr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E05DB33-7027-4243-B2B1-AE959B934587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CAB0D8-22D4-44B8-BBE1-517EC44C45DC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Arrow: Pentagon 21">
            <a:extLst>
              <a:ext uri="{FF2B5EF4-FFF2-40B4-BE49-F238E27FC236}">
                <a16:creationId xmlns:a16="http://schemas.microsoft.com/office/drawing/2014/main" id="{7A635083-451F-40BF-9734-33850F7342D3}"/>
              </a:ext>
            </a:extLst>
          </p:cNvPr>
          <p:cNvSpPr/>
          <p:nvPr/>
        </p:nvSpPr>
        <p:spPr>
          <a:xfrm>
            <a:off x="1966572" y="5090430"/>
            <a:ext cx="1483031" cy="85954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CC8895A-9474-4AF5-956A-D6B3CEFA3279}"/>
              </a:ext>
            </a:extLst>
          </p:cNvPr>
          <p:cNvGrpSpPr/>
          <p:nvPr/>
        </p:nvGrpSpPr>
        <p:grpSpPr>
          <a:xfrm>
            <a:off x="3146658" y="5090430"/>
            <a:ext cx="6815222" cy="859540"/>
            <a:chOff x="2189480" y="2153920"/>
            <a:chExt cx="7213599" cy="1137920"/>
          </a:xfrm>
          <a:solidFill>
            <a:schemeClr val="accent6"/>
          </a:solidFill>
        </p:grpSpPr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FA5ECFFC-D03C-4BA5-970C-397D9248009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B1D260-A41C-4E95-A755-8E359C341F2F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72A83EA8-E44D-4CC9-982F-1B8B609D21F2}"/>
              </a:ext>
            </a:extLst>
          </p:cNvPr>
          <p:cNvSpPr txBox="1"/>
          <p:nvPr/>
        </p:nvSpPr>
        <p:spPr>
          <a:xfrm>
            <a:off x="2033804" y="1371474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01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674A17-AAE5-4964-89E9-E927EF4D90FD}"/>
              </a:ext>
            </a:extLst>
          </p:cNvPr>
          <p:cNvSpPr txBox="1"/>
          <p:nvPr/>
        </p:nvSpPr>
        <p:spPr>
          <a:xfrm>
            <a:off x="2033804" y="2314660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2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09FA8CE-2609-4B18-A96B-C2D56CF5BE9D}"/>
              </a:ext>
            </a:extLst>
          </p:cNvPr>
          <p:cNvSpPr txBox="1"/>
          <p:nvPr/>
        </p:nvSpPr>
        <p:spPr>
          <a:xfrm>
            <a:off x="2033803" y="3282001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3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B775DB-7BDA-40F8-8943-FE3A0A82B375}"/>
              </a:ext>
            </a:extLst>
          </p:cNvPr>
          <p:cNvSpPr txBox="1"/>
          <p:nvPr/>
        </p:nvSpPr>
        <p:spPr>
          <a:xfrm>
            <a:off x="2033804" y="421596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4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1F7E83-9D5F-403A-AEC1-1DBFB6EEEFA9}"/>
              </a:ext>
            </a:extLst>
          </p:cNvPr>
          <p:cNvSpPr txBox="1"/>
          <p:nvPr/>
        </p:nvSpPr>
        <p:spPr>
          <a:xfrm>
            <a:off x="2033804" y="5160845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5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22EE78-8826-4D13-896F-3CE387814C90}"/>
              </a:ext>
            </a:extLst>
          </p:cNvPr>
          <p:cNvSpPr txBox="1"/>
          <p:nvPr/>
        </p:nvSpPr>
        <p:spPr>
          <a:xfrm>
            <a:off x="3866324" y="1432072"/>
            <a:ext cx="6159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Başlangıç aşamasında öğrenilecek en iyi programlama dili olarak kabul edilir. Öğrenmesi ve kullanması çok kolaydır.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1EF9FC-F363-4D04-8D70-B84B5D145B65}"/>
              </a:ext>
            </a:extLst>
          </p:cNvPr>
          <p:cNvSpPr txBox="1"/>
          <p:nvPr/>
        </p:nvSpPr>
        <p:spPr>
          <a:xfrm>
            <a:off x="3764123" y="3255004"/>
            <a:ext cx="60834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En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karmaşık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uygulamaları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bile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ölçeklendirme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yeteneğine</a:t>
            </a:r>
            <a:r>
              <a:rPr lang="en-US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 </a:t>
            </a:r>
            <a:r>
              <a:rPr lang="en-US" sz="1500" b="1" dirty="0" err="1">
                <a:solidFill>
                  <a:srgbClr val="FFFFFF"/>
                </a:solidFill>
                <a:latin typeface="Open Sans" panose="020B0606030504020204" pitchFamily="34" charset="0"/>
              </a:rPr>
              <a:t>sahiptir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837B94-CD7C-46F8-B906-D4E292308213}"/>
              </a:ext>
            </a:extLst>
          </p:cNvPr>
          <p:cNvSpPr txBox="1"/>
          <p:nvPr/>
        </p:nvSpPr>
        <p:spPr>
          <a:xfrm>
            <a:off x="3764123" y="4292909"/>
            <a:ext cx="60834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Prototip oluşturmak ve fikirleri daha hızlı test etmek için idealdir.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5" name="TextBox 31">
            <a:extLst>
              <a:ext uri="{FF2B5EF4-FFF2-40B4-BE49-F238E27FC236}">
                <a16:creationId xmlns:a16="http://schemas.microsoft.com/office/drawing/2014/main" id="{655673B8-A4B5-4EC9-A6FF-0ABB01B6D281}"/>
              </a:ext>
            </a:extLst>
          </p:cNvPr>
          <p:cNvSpPr txBox="1"/>
          <p:nvPr/>
        </p:nvSpPr>
        <p:spPr>
          <a:xfrm>
            <a:off x="3866324" y="2229139"/>
            <a:ext cx="6159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400" b="1" dirty="0">
                <a:solidFill>
                  <a:srgbClr val="FFFFFF"/>
                </a:solidFill>
                <a:latin typeface="Open Sans" panose="020B0606030504020204" pitchFamily="34" charset="0"/>
              </a:rPr>
              <a:t>Kod okunabilirliğine odaklanır.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0" name="TextBox 38">
            <a:extLst>
              <a:ext uri="{FF2B5EF4-FFF2-40B4-BE49-F238E27FC236}">
                <a16:creationId xmlns:a16="http://schemas.microsoft.com/office/drawing/2014/main" id="{C36DCF3F-56D4-4A81-9D94-68CC5AF226E9}"/>
              </a:ext>
            </a:extLst>
          </p:cNvPr>
          <p:cNvSpPr txBox="1"/>
          <p:nvPr/>
        </p:nvSpPr>
        <p:spPr>
          <a:xfrm>
            <a:off x="3764122" y="5226214"/>
            <a:ext cx="61593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tr-TR" sz="1500" b="1" dirty="0">
                <a:solidFill>
                  <a:srgbClr val="FFFFFF"/>
                </a:solidFill>
                <a:latin typeface="Open Sans" panose="020B0606030504020204" pitchFamily="34" charset="0"/>
              </a:rPr>
              <a:t>Sürekli büyüyen bir geliştirici topluluğuna sahiptir. Çok sayıda platform ve sistem için destek sağlar. Geniş iş fırsatları vadeder.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30539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4598575-E0CD-4B0E-BD87-942520C95E42}"/>
              </a:ext>
            </a:extLst>
          </p:cNvPr>
          <p:cNvSpPr txBox="1"/>
          <p:nvPr/>
        </p:nvSpPr>
        <p:spPr>
          <a:xfrm>
            <a:off x="412750" y="6513373"/>
            <a:ext cx="1136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www.</a:t>
            </a:r>
            <a:r>
              <a:rPr lang="tr-TR" dirty="0">
                <a:solidFill>
                  <a:srgbClr val="FFFFFF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hakankor.com.tr</a:t>
            </a:r>
            <a:endParaRPr lang="en-GB" dirty="0">
              <a:solidFill>
                <a:srgbClr val="FFFFFF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47E0894-5FF6-4780-839E-0268CFD65858}"/>
              </a:ext>
            </a:extLst>
          </p:cNvPr>
          <p:cNvSpPr/>
          <p:nvPr/>
        </p:nvSpPr>
        <p:spPr>
          <a:xfrm>
            <a:off x="11512283" y="243039"/>
            <a:ext cx="451117" cy="45111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9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1202749" y="235148"/>
            <a:ext cx="967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Type</a:t>
            </a:r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  <a:r>
              <a:rPr kumimoji="0" lang="tr-TR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Script</a:t>
            </a:r>
            <a:r>
              <a:rPr kumimoji="0" lang="tr-TR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Kullanım Amacı ve Detaylar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7858470-AB7B-4090-AC68-4D75D1BC3F98}"/>
              </a:ext>
            </a:extLst>
          </p:cNvPr>
          <p:cNvSpPr txBox="1"/>
          <p:nvPr/>
        </p:nvSpPr>
        <p:spPr>
          <a:xfrm>
            <a:off x="1202749" y="1469985"/>
            <a:ext cx="103095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>
                <a:solidFill>
                  <a:schemeClr val="bg1"/>
                </a:solidFill>
              </a:rPr>
              <a:t>TypeScript</a:t>
            </a:r>
            <a:r>
              <a:rPr lang="tr-TR" sz="2400" dirty="0">
                <a:solidFill>
                  <a:schemeClr val="bg1"/>
                </a:solidFill>
              </a:rPr>
              <a:t> web geliştirme için modern bir programlama dili. Tıpkı C ve C++ 'a sahip olduğumuz gibi , </a:t>
            </a:r>
            <a:r>
              <a:rPr lang="tr-TR" sz="2400" dirty="0" err="1">
                <a:solidFill>
                  <a:schemeClr val="bg1"/>
                </a:solidFill>
              </a:rPr>
              <a:t>TypeScript</a:t>
            </a:r>
            <a:r>
              <a:rPr lang="tr-TR" sz="2400" dirty="0">
                <a:solidFill>
                  <a:schemeClr val="bg1"/>
                </a:solidFill>
              </a:rPr>
              <a:t> de C++ kadar popüler olmasa da </a:t>
            </a:r>
            <a:r>
              <a:rPr lang="tr-TR" sz="2400" dirty="0" err="1">
                <a:solidFill>
                  <a:schemeClr val="bg1"/>
                </a:solidFill>
              </a:rPr>
              <a:t>JavaScript</a:t>
            </a:r>
            <a:r>
              <a:rPr lang="tr-TR" sz="2400" dirty="0">
                <a:solidFill>
                  <a:schemeClr val="bg1"/>
                </a:solidFill>
              </a:rPr>
              <a:t>++ olarak kabul edilebilir.</a:t>
            </a:r>
          </a:p>
          <a:p>
            <a:pPr algn="just"/>
            <a:endParaRPr lang="tr-TR" sz="2400" dirty="0">
              <a:solidFill>
                <a:schemeClr val="bg1"/>
              </a:solidFill>
            </a:endParaRPr>
          </a:p>
          <a:p>
            <a:pPr algn="just"/>
            <a:r>
              <a:rPr lang="tr-TR" sz="2400" dirty="0" err="1">
                <a:solidFill>
                  <a:schemeClr val="bg1"/>
                </a:solidFill>
              </a:rPr>
              <a:t>TypeScript'in</a:t>
            </a:r>
            <a:r>
              <a:rPr lang="tr-TR" sz="2400" dirty="0">
                <a:solidFill>
                  <a:schemeClr val="bg1"/>
                </a:solidFill>
              </a:rPr>
              <a:t> iyi yanı, </a:t>
            </a:r>
            <a:r>
              <a:rPr lang="tr-TR" sz="2400" dirty="0" err="1">
                <a:solidFill>
                  <a:schemeClr val="bg1"/>
                </a:solidFill>
              </a:rPr>
              <a:t>JavaScript</a:t>
            </a:r>
            <a:r>
              <a:rPr lang="tr-TR" sz="2400" dirty="0">
                <a:solidFill>
                  <a:schemeClr val="bg1"/>
                </a:solidFill>
              </a:rPr>
              <a:t> koduna tür güvenliği eklemesidir, bu da geliştirme aşamasında </a:t>
            </a:r>
            <a:r>
              <a:rPr lang="tr-TR" sz="2400" dirty="0" err="1">
                <a:solidFill>
                  <a:schemeClr val="bg1"/>
                </a:solidFill>
              </a:rPr>
              <a:t>JavaScript</a:t>
            </a:r>
            <a:r>
              <a:rPr lang="tr-TR" sz="2400" dirty="0">
                <a:solidFill>
                  <a:schemeClr val="bg1"/>
                </a:solidFill>
              </a:rPr>
              <a:t> türüyle ilgili kötü hataları yakalayabileceğiniz anlamına gelir.</a:t>
            </a:r>
          </a:p>
          <a:p>
            <a:pPr algn="just"/>
            <a:endParaRPr lang="tr-TR" sz="2400" dirty="0">
              <a:solidFill>
                <a:schemeClr val="bg1"/>
              </a:solidFill>
            </a:endParaRPr>
          </a:p>
          <a:p>
            <a:pPr algn="just"/>
            <a:r>
              <a:rPr lang="tr-TR" sz="2400" dirty="0">
                <a:solidFill>
                  <a:schemeClr val="bg1"/>
                </a:solidFill>
              </a:rPr>
              <a:t>Ayrıca </a:t>
            </a:r>
            <a:r>
              <a:rPr lang="tr-TR" sz="2400" dirty="0" err="1">
                <a:solidFill>
                  <a:schemeClr val="bg1"/>
                </a:solidFill>
              </a:rPr>
              <a:t>JavaScript</a:t>
            </a:r>
            <a:r>
              <a:rPr lang="tr-TR" sz="2400" dirty="0">
                <a:solidFill>
                  <a:schemeClr val="bg1"/>
                </a:solidFill>
              </a:rPr>
              <a:t> için nesne yönelimli kod geliştirmeyi kolaylaştırır ve </a:t>
            </a:r>
            <a:r>
              <a:rPr lang="tr-TR" sz="2400" dirty="0" err="1">
                <a:solidFill>
                  <a:schemeClr val="bg1"/>
                </a:solidFill>
              </a:rPr>
              <a:t>TypeScript'in</a:t>
            </a:r>
            <a:r>
              <a:rPr lang="tr-TR" sz="2400" dirty="0">
                <a:solidFill>
                  <a:schemeClr val="bg1"/>
                </a:solidFill>
              </a:rPr>
              <a:t> çeşitli yerleşik hata ayıklama araçları web geliştirmeyi gerçekten kolaylaştırır.</a:t>
            </a:r>
          </a:p>
        </p:txBody>
      </p:sp>
    </p:spTree>
    <p:extLst>
      <p:ext uri="{BB962C8B-B14F-4D97-AF65-F5344CB8AC3E}">
        <p14:creationId xmlns:p14="http://schemas.microsoft.com/office/powerpoint/2010/main" val="3754932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14746</TotalTime>
  <Words>1400</Words>
  <Application>Microsoft Office PowerPoint</Application>
  <PresentationFormat>Geniş ekran</PresentationFormat>
  <Paragraphs>166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Noto Sans</vt:lpstr>
      <vt:lpstr>Open Sans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Hakan KÖR</cp:lastModifiedBy>
  <cp:revision>1034</cp:revision>
  <dcterms:created xsi:type="dcterms:W3CDTF">2017-12-05T16:25:52Z</dcterms:created>
  <dcterms:modified xsi:type="dcterms:W3CDTF">2022-02-27T19:14:32Z</dcterms:modified>
</cp:coreProperties>
</file>