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6"/>
  </p:notesMasterIdLst>
  <p:sldIdLst>
    <p:sldId id="261" r:id="rId2"/>
    <p:sldId id="290" r:id="rId3"/>
    <p:sldId id="291" r:id="rId4"/>
    <p:sldId id="313" r:id="rId5"/>
    <p:sldId id="295" r:id="rId6"/>
    <p:sldId id="316" r:id="rId7"/>
    <p:sldId id="317" r:id="rId8"/>
    <p:sldId id="323" r:id="rId9"/>
    <p:sldId id="318" r:id="rId10"/>
    <p:sldId id="324" r:id="rId11"/>
    <p:sldId id="321" r:id="rId12"/>
    <p:sldId id="325" r:id="rId13"/>
    <p:sldId id="320" r:id="rId14"/>
    <p:sldId id="328" r:id="rId15"/>
    <p:sldId id="326" r:id="rId16"/>
    <p:sldId id="329" r:id="rId17"/>
    <p:sldId id="331" r:id="rId18"/>
    <p:sldId id="330" r:id="rId19"/>
    <p:sldId id="332" r:id="rId20"/>
    <p:sldId id="333" r:id="rId21"/>
    <p:sldId id="334" r:id="rId22"/>
    <p:sldId id="335" r:id="rId23"/>
    <p:sldId id="283" r:id="rId24"/>
    <p:sldId id="314" r:id="rId25"/>
  </p:sldIdLst>
  <p:sldSz cx="9144000" cy="5143500" type="screen16x9"/>
  <p:notesSz cx="6858000" cy="9144000"/>
  <p:defaultTextStyle>
    <a:lvl1pPr marL="0" algn="l" rtl="0" latinLnBrk="0">
      <a:defRPr lang="tr-TR" sz="1800" kern="1200">
        <a:solidFill>
          <a:schemeClr val="tx1"/>
        </a:solidFill>
        <a:latin typeface="+mn-lt"/>
        <a:ea typeface="+mn-ea"/>
        <a:cs typeface="+mn-cs"/>
      </a:defRPr>
    </a:lvl1pPr>
    <a:lvl2pPr marL="457200" algn="l" rtl="0" latinLnBrk="0">
      <a:defRPr lang="tr-TR" sz="1800" kern="1200">
        <a:solidFill>
          <a:schemeClr val="tx1"/>
        </a:solidFill>
        <a:latin typeface="+mn-lt"/>
        <a:ea typeface="+mn-ea"/>
        <a:cs typeface="+mn-cs"/>
      </a:defRPr>
    </a:lvl2pPr>
    <a:lvl3pPr marL="914400" algn="l" rtl="0" latinLnBrk="0">
      <a:defRPr lang="tr-TR" sz="1800" kern="1200">
        <a:solidFill>
          <a:schemeClr val="tx1"/>
        </a:solidFill>
        <a:latin typeface="+mn-lt"/>
        <a:ea typeface="+mn-ea"/>
        <a:cs typeface="+mn-cs"/>
      </a:defRPr>
    </a:lvl3pPr>
    <a:lvl4pPr marL="1371600" algn="l" rtl="0" latinLnBrk="0">
      <a:defRPr lang="tr-TR" sz="1800" kern="1200">
        <a:solidFill>
          <a:schemeClr val="tx1"/>
        </a:solidFill>
        <a:latin typeface="+mn-lt"/>
        <a:ea typeface="+mn-ea"/>
        <a:cs typeface="+mn-cs"/>
      </a:defRPr>
    </a:lvl4pPr>
    <a:lvl5pPr marL="1828800" algn="l" rtl="0" latinLnBrk="0">
      <a:defRPr lang="tr-TR" sz="1800" kern="1200">
        <a:solidFill>
          <a:schemeClr val="tx1"/>
        </a:solidFill>
        <a:latin typeface="+mn-lt"/>
        <a:ea typeface="+mn-ea"/>
        <a:cs typeface="+mn-cs"/>
      </a:defRPr>
    </a:lvl5pPr>
    <a:lvl6pPr marL="2286000" algn="l" rtl="0" latinLnBrk="0">
      <a:defRPr lang="tr-TR" sz="1800" kern="1200">
        <a:solidFill>
          <a:schemeClr val="tx1"/>
        </a:solidFill>
        <a:latin typeface="+mn-lt"/>
        <a:ea typeface="+mn-ea"/>
        <a:cs typeface="+mn-cs"/>
      </a:defRPr>
    </a:lvl6pPr>
    <a:lvl7pPr marL="2743200" algn="l" rtl="0" latinLnBrk="0">
      <a:defRPr lang="tr-TR" sz="1800" kern="1200">
        <a:solidFill>
          <a:schemeClr val="tx1"/>
        </a:solidFill>
        <a:latin typeface="+mn-lt"/>
        <a:ea typeface="+mn-ea"/>
        <a:cs typeface="+mn-cs"/>
      </a:defRPr>
    </a:lvl7pPr>
    <a:lvl8pPr marL="3200400" algn="l" rtl="0" latinLnBrk="0">
      <a:defRPr lang="tr-TR" sz="1800" kern="1200">
        <a:solidFill>
          <a:schemeClr val="tx1"/>
        </a:solidFill>
        <a:latin typeface="+mn-lt"/>
        <a:ea typeface="+mn-ea"/>
        <a:cs typeface="+mn-cs"/>
      </a:defRPr>
    </a:lvl8pPr>
    <a:lvl9pPr marL="3657600" algn="l" rtl="0" latinLnBrk="0">
      <a:defRPr lang="tr-T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D03447BB-5D67-496B-8E87-E561075AD55C}" styleName="Koyu Stil 1 - Vurgu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Koyu Stil 1 - Vurgu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0" autoAdjust="0"/>
    <p:restoredTop sz="95204" autoAdjust="0"/>
  </p:normalViewPr>
  <p:slideViewPr>
    <p:cSldViewPr>
      <p:cViewPr varScale="1">
        <p:scale>
          <a:sx n="135" d="100"/>
          <a:sy n="135" d="100"/>
        </p:scale>
        <p:origin x="702"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latinLnBrk="0">
              <a:defRPr lang="tr-TR" sz="1200"/>
            </a:lvl1pPr>
            <a:extLst/>
          </a:lstStyle>
          <a:p>
            <a:endParaRPr lang="tr-TR" dirty="0"/>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latinLnBrk="0">
              <a:defRPr lang="tr-TR" sz="1200"/>
            </a:lvl1pPr>
            <a:extLst/>
          </a:lstStyle>
          <a:p>
            <a:fld id="{A8ADFD5B-A66C-449C-B6E8-FB716D07777D}" type="datetimeFigureOut">
              <a:pPr/>
              <a:t>13.05.2024</a:t>
            </a:fld>
            <a:endParaRPr lang="tr-TR"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rtlCol="0" anchor="ctr"/>
          <a:lstStyle/>
          <a:p>
            <a:endParaRPr lang="tr-TR"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latinLnBrk="0">
              <a:defRPr lang="tr-TR" sz="1200"/>
            </a:lvl1pPr>
            <a:extLst/>
          </a:lstStyle>
          <a:p>
            <a:endParaRPr lang="tr-TR"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tr-TR" sz="1200"/>
            </a:lvl1pPr>
            <a:extLst/>
          </a:lstStyle>
          <a:p>
            <a:fld id="{CA5D3BF3-D352-46FC-8343-31F56E6730EA}" type="slidenum">
              <a:pPr/>
              <a:t>‹#›</a:t>
            </a:fld>
            <a:endParaRPr lang="tr-TR" dirty="0"/>
          </a:p>
        </p:txBody>
      </p:sp>
    </p:spTree>
    <p:extLst>
      <p:ext uri="{BB962C8B-B14F-4D97-AF65-F5344CB8AC3E}">
        <p14:creationId xmlns:p14="http://schemas.microsoft.com/office/powerpoint/2010/main" val="3371092357"/>
      </p:ext>
    </p:extLst>
  </p:cSld>
  <p:clrMap bg1="lt1" tx1="dk1" bg2="lt2" tx2="dk2" accent1="accent1" accent2="accent2" accent3="accent3" accent4="accent4" accent5="accent5" accent6="accent6" hlink="hlink" folHlink="folHlink"/>
  <p:notesStyle>
    <a:lvl1pPr marL="0" algn="l" rtl="0" latinLnBrk="0">
      <a:defRPr lang="tr-TR" sz="1200" kern="1200">
        <a:solidFill>
          <a:schemeClr val="tx1"/>
        </a:solidFill>
        <a:latin typeface="+mn-lt"/>
        <a:ea typeface="+mn-ea"/>
        <a:cs typeface="+mn-cs"/>
      </a:defRPr>
    </a:lvl1pPr>
    <a:lvl2pPr marL="457200" algn="l" rtl="0" latinLnBrk="0">
      <a:defRPr lang="tr-TR" sz="1200" kern="1200">
        <a:solidFill>
          <a:schemeClr val="tx1"/>
        </a:solidFill>
        <a:latin typeface="+mn-lt"/>
        <a:ea typeface="+mn-ea"/>
        <a:cs typeface="+mn-cs"/>
      </a:defRPr>
    </a:lvl2pPr>
    <a:lvl3pPr marL="914400" algn="l" rtl="0" latinLnBrk="0">
      <a:defRPr lang="tr-TR" sz="1200" kern="1200">
        <a:solidFill>
          <a:schemeClr val="tx1"/>
        </a:solidFill>
        <a:latin typeface="+mn-lt"/>
        <a:ea typeface="+mn-ea"/>
        <a:cs typeface="+mn-cs"/>
      </a:defRPr>
    </a:lvl3pPr>
    <a:lvl4pPr marL="1371600" algn="l" rtl="0" latinLnBrk="0">
      <a:defRPr lang="tr-TR" sz="1200" kern="1200">
        <a:solidFill>
          <a:schemeClr val="tx1"/>
        </a:solidFill>
        <a:latin typeface="+mn-lt"/>
        <a:ea typeface="+mn-ea"/>
        <a:cs typeface="+mn-cs"/>
      </a:defRPr>
    </a:lvl4pPr>
    <a:lvl5pPr marL="1828800" algn="l" rtl="0" latinLnBrk="0">
      <a:defRPr lang="tr-TR" sz="1200" kern="1200">
        <a:solidFill>
          <a:schemeClr val="tx1"/>
        </a:solidFill>
        <a:latin typeface="+mn-lt"/>
        <a:ea typeface="+mn-ea"/>
        <a:cs typeface="+mn-cs"/>
      </a:defRPr>
    </a:lvl5pPr>
    <a:lvl6pPr marL="2286000" algn="l" rtl="0" latinLnBrk="0">
      <a:defRPr lang="tr-TR" sz="1200" kern="1200">
        <a:solidFill>
          <a:schemeClr val="tx1"/>
        </a:solidFill>
        <a:latin typeface="+mn-lt"/>
        <a:ea typeface="+mn-ea"/>
        <a:cs typeface="+mn-cs"/>
      </a:defRPr>
    </a:lvl6pPr>
    <a:lvl7pPr marL="2743200" algn="l" rtl="0" latinLnBrk="0">
      <a:defRPr lang="tr-TR" sz="1200" kern="1200">
        <a:solidFill>
          <a:schemeClr val="tx1"/>
        </a:solidFill>
        <a:latin typeface="+mn-lt"/>
        <a:ea typeface="+mn-ea"/>
        <a:cs typeface="+mn-cs"/>
      </a:defRPr>
    </a:lvl7pPr>
    <a:lvl8pPr marL="3200400" algn="l" rtl="0" latinLnBrk="0">
      <a:defRPr lang="tr-TR" sz="1200" kern="1200">
        <a:solidFill>
          <a:schemeClr val="tx1"/>
        </a:solidFill>
        <a:latin typeface="+mn-lt"/>
        <a:ea typeface="+mn-ea"/>
        <a:cs typeface="+mn-cs"/>
      </a:defRPr>
    </a:lvl8pPr>
    <a:lvl9pPr marL="3657600" algn="l" rtl="0" latinLnBrk="0">
      <a:defRPr lang="tr-T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tr-TR" dirty="0"/>
          </a:p>
        </p:txBody>
      </p:sp>
      <p:sp>
        <p:nvSpPr>
          <p:cNvPr id="4" name="Rectangle 3"/>
          <p:cNvSpPr>
            <a:spLocks noGrp="1"/>
          </p:cNvSpPr>
          <p:nvPr>
            <p:ph type="sldNum" sz="quarter" idx="10"/>
          </p:nvPr>
        </p:nvSpPr>
        <p:spPr/>
        <p:txBody>
          <a:bodyPr/>
          <a:lstStyle/>
          <a:p>
            <a:fld id="{CA5D3BF3-D352-46FC-8343-31F56E6730EA}" type="slidenum">
              <a:rPr lang="tr-TR" smtClean="0"/>
              <a:pPr/>
              <a:t>1</a:t>
            </a:fld>
            <a:endParaRPr lang="tr-TR" dirty="0"/>
          </a:p>
        </p:txBody>
      </p:sp>
    </p:spTree>
    <p:extLst>
      <p:ext uri="{BB962C8B-B14F-4D97-AF65-F5344CB8AC3E}">
        <p14:creationId xmlns:p14="http://schemas.microsoft.com/office/powerpoint/2010/main" val="2845156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Başlık Slaydı">
    <p:bg>
      <p:bgRef idx="1001">
        <a:schemeClr val="bg2"/>
      </p:bgRef>
    </p:bg>
    <p:spTree>
      <p:nvGrpSpPr>
        <p:cNvPr id="1" name=""/>
        <p:cNvGrpSpPr/>
        <p:nvPr/>
      </p:nvGrpSpPr>
      <p:grpSpPr>
        <a:xfrm>
          <a:off x="0" y="0"/>
          <a:ext cx="0" cy="0"/>
          <a:chOff x="0" y="0"/>
          <a:chExt cx="0" cy="0"/>
        </a:xfrm>
      </p:grpSpPr>
      <p:sp>
        <p:nvSpPr>
          <p:cNvPr id="7" name="Rectangle 6"/>
          <p:cNvSpPr/>
          <p:nvPr/>
        </p:nvSpPr>
        <p:spPr>
          <a:xfrm>
            <a:off x="0" y="4478274"/>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10" name="Rectangle 9"/>
          <p:cNvSpPr/>
          <p:nvPr/>
        </p:nvSpPr>
        <p:spPr>
          <a:xfrm>
            <a:off x="-9144" y="4539996"/>
            <a:ext cx="2249424"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11" name="Rectangle 10"/>
          <p:cNvSpPr/>
          <p:nvPr/>
        </p:nvSpPr>
        <p:spPr>
          <a:xfrm>
            <a:off x="2359152" y="4533138"/>
            <a:ext cx="6784848"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9" name="Subtitle 8"/>
          <p:cNvSpPr>
            <a:spLocks noGrp="1"/>
          </p:cNvSpPr>
          <p:nvPr>
            <p:ph type="subTitle" idx="1"/>
          </p:nvPr>
        </p:nvSpPr>
        <p:spPr>
          <a:xfrm>
            <a:off x="2362200" y="4537528"/>
            <a:ext cx="6515100" cy="514350"/>
          </a:xfrm>
        </p:spPr>
        <p:txBody>
          <a:bodyPr anchor="ctr"/>
          <a:lstStyle>
            <a:lvl1pPr marL="0" indent="0" algn="l" eaLnBrk="1" latinLnBrk="0" hangingPunct="1">
              <a:buNone/>
              <a:defRPr kumimoji="0" lang="tr-TR" sz="2800">
                <a:solidFill>
                  <a:srgbClr val="FFFFFF"/>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pPr eaLnBrk="1" latinLnBrk="0" hangingPunct="1"/>
            <a:r>
              <a:rPr lang="tr-TR"/>
              <a:t>Asıl alt başlık stilini düzenlemek için tıklatın</a:t>
            </a:r>
            <a:endParaRPr/>
          </a:p>
        </p:txBody>
      </p:sp>
      <p:sp>
        <p:nvSpPr>
          <p:cNvPr id="28" name="Date Placeholder 27"/>
          <p:cNvSpPr>
            <a:spLocks noGrp="1"/>
          </p:cNvSpPr>
          <p:nvPr>
            <p:ph type="dt" sz="half" idx="10"/>
          </p:nvPr>
        </p:nvSpPr>
        <p:spPr>
          <a:xfrm>
            <a:off x="76200" y="4551524"/>
            <a:ext cx="2057400" cy="514350"/>
          </a:xfrm>
        </p:spPr>
        <p:txBody>
          <a:bodyPr>
            <a:noAutofit/>
          </a:bodyPr>
          <a:lstStyle>
            <a:lvl1pPr algn="ctr" eaLnBrk="1" latinLnBrk="0" hangingPunct="1">
              <a:defRPr kumimoji="0" lang="tr-TR" sz="2000">
                <a:solidFill>
                  <a:srgbClr val="FFFFFF"/>
                </a:solidFill>
              </a:defRPr>
            </a:lvl1pPr>
            <a:extLst/>
          </a:lstStyle>
          <a:p>
            <a:pPr algn="ctr"/>
            <a:fld id="{047E157E-8DCB-4F70-A0AF-5EB586A91DD4}" type="datetime1">
              <a:rPr kumimoji="0" lang="tr-TR">
                <a:solidFill>
                  <a:srgbClr val="FFFFFF"/>
                </a:solidFill>
              </a:rPr>
              <a:pPr algn="ctr"/>
              <a:t>13.05.2024</a:t>
            </a:fld>
            <a:endParaRPr kumimoji="0" lang="tr-TR" sz="2000" dirty="0">
              <a:solidFill>
                <a:srgbClr val="FFFFFF"/>
              </a:solidFill>
            </a:endParaRPr>
          </a:p>
        </p:txBody>
      </p:sp>
      <p:sp>
        <p:nvSpPr>
          <p:cNvPr id="17" name="Footer Placeholder 16"/>
          <p:cNvSpPr>
            <a:spLocks noGrp="1"/>
          </p:cNvSpPr>
          <p:nvPr>
            <p:ph type="ftr" sz="quarter" idx="11"/>
          </p:nvPr>
        </p:nvSpPr>
        <p:spPr>
          <a:xfrm>
            <a:off x="2085393" y="177404"/>
            <a:ext cx="5867400" cy="273844"/>
          </a:xfrm>
        </p:spPr>
        <p:txBody>
          <a:bodyPr/>
          <a:lstStyle>
            <a:lvl1pPr algn="r" eaLnBrk="1" latinLnBrk="0" hangingPunct="1">
              <a:defRPr kumimoji="0" lang="tr-TR">
                <a:solidFill>
                  <a:schemeClr val="tx2"/>
                </a:solidFill>
              </a:defRPr>
            </a:lvl1pPr>
            <a:extLst/>
          </a:lstStyle>
          <a:p>
            <a:pPr algn="r"/>
            <a:endParaRPr kumimoji="0" lang="tr-TR" dirty="0">
              <a:solidFill>
                <a:schemeClr val="tx2"/>
              </a:solidFill>
            </a:endParaRPr>
          </a:p>
        </p:txBody>
      </p:sp>
      <p:sp>
        <p:nvSpPr>
          <p:cNvPr id="29" name="Slide Number Placeholder 28"/>
          <p:cNvSpPr>
            <a:spLocks noGrp="1"/>
          </p:cNvSpPr>
          <p:nvPr>
            <p:ph type="sldNum" sz="quarter" idx="12"/>
          </p:nvPr>
        </p:nvSpPr>
        <p:spPr>
          <a:xfrm>
            <a:off x="8001000" y="171450"/>
            <a:ext cx="838200" cy="285750"/>
          </a:xfrm>
        </p:spPr>
        <p:txBody>
          <a:bodyPr/>
          <a:lstStyle>
            <a:lvl1pPr eaLnBrk="1" latinLnBrk="0" hangingPunct="1">
              <a:defRPr kumimoji="0" lang="tr-TR">
                <a:solidFill>
                  <a:schemeClr val="tx2"/>
                </a:solidFill>
              </a:defRPr>
            </a:lvl1pPr>
            <a:extLst/>
          </a:lstStyle>
          <a:p>
            <a:fld id="{8F82E0A0-C266-4798-8C8F-B9F91E9DA37E}" type="slidenum">
              <a:rPr kumimoji="0" lang="tr-TR">
                <a:solidFill>
                  <a:schemeClr val="tx2"/>
                </a:solidFill>
              </a:rPr>
              <a:pPr/>
              <a:t>‹#›</a:t>
            </a:fld>
            <a:endParaRPr kumimoji="0" lang="tr-TR" dirty="0">
              <a:solidFill>
                <a:schemeClr val="tx2"/>
              </a:solidFill>
            </a:endParaRPr>
          </a:p>
        </p:txBody>
      </p:sp>
      <p:sp>
        <p:nvSpPr>
          <p:cNvPr id="12" name="Rectangle 11"/>
          <p:cNvSpPr>
            <a:spLocks noGrp="1"/>
          </p:cNvSpPr>
          <p:nvPr>
            <p:ph type="title"/>
          </p:nvPr>
        </p:nvSpPr>
        <p:spPr>
          <a:xfrm>
            <a:off x="2362200" y="2343150"/>
            <a:ext cx="6477000" cy="2038350"/>
          </a:xfrm>
        </p:spPr>
        <p:txBody>
          <a:bodyPr rtlCol="0" anchor="b"/>
          <a:lstStyle>
            <a:lvl1pPr eaLnBrk="1" latinLnBrk="0" hangingPunct="1">
              <a:defRPr kumimoji="0" lang="tr-TR" cap="all" baseline="0"/>
            </a:lvl1pPr>
            <a:extLst/>
          </a:lstStyle>
          <a:p>
            <a:pPr eaLnBrk="1" latinLnBrk="0" hangingPunct="1"/>
            <a:r>
              <a:rPr lang="tr-TR"/>
              <a:t>Asıl başlık stili için tıklatın</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Özel Yerleşim">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pPr eaLnBrk="1" latinLnBrk="0" hangingPunct="1"/>
            <a:r>
              <a:rPr lang="tr-TR"/>
              <a:t>Asıl başlık stili için tıklatın</a:t>
            </a:r>
            <a:endParaRPr/>
          </a:p>
        </p:txBody>
      </p:sp>
      <p:sp>
        <p:nvSpPr>
          <p:cNvPr id="3" name="Rectangle 2"/>
          <p:cNvSpPr>
            <a:spLocks noGrp="1"/>
          </p:cNvSpPr>
          <p:nvPr>
            <p:ph type="dt" sz="half" idx="10"/>
          </p:nvPr>
        </p:nvSpPr>
        <p:spPr/>
        <p:txBody>
          <a:bodyPr/>
          <a:lstStyle/>
          <a:p>
            <a:fld id="{E4606EA6-EFEA-4C30-9264-4F9291A5780D}" type="datetime1">
              <a:pPr/>
              <a:t>13.05.2024</a:t>
            </a:fld>
            <a:endParaRPr kumimoji="0" lang="tr-TR" dirty="0"/>
          </a:p>
        </p:txBody>
      </p:sp>
      <p:sp>
        <p:nvSpPr>
          <p:cNvPr id="4" name="Rectangle 3"/>
          <p:cNvSpPr>
            <a:spLocks noGrp="1"/>
          </p:cNvSpPr>
          <p:nvPr>
            <p:ph type="ftr" sz="quarter" idx="11"/>
          </p:nvPr>
        </p:nvSpPr>
        <p:spPr/>
        <p:txBody>
          <a:bodyPr/>
          <a:lstStyle/>
          <a:p>
            <a:endParaRPr kumimoji="0" lang="tr-TR" dirty="0"/>
          </a:p>
        </p:txBody>
      </p:sp>
      <p:sp>
        <p:nvSpPr>
          <p:cNvPr id="5" name="Rectangle 4"/>
          <p:cNvSpPr>
            <a:spLocks noGrp="1"/>
          </p:cNvSpPr>
          <p:nvPr>
            <p:ph type="sldNum" sz="quarter" idx="12"/>
          </p:nvPr>
        </p:nvSpPr>
        <p:spPr/>
        <p:txBody>
          <a:bodyPr/>
          <a:lstStyle/>
          <a:p>
            <a:pPr algn="ctr"/>
            <a:fld id="{8F82E0A0-C266-4798-8C8F-B9F91E9DA37E}" type="slidenum">
              <a:rPr kumimoji="0" lang="tr-TR" sz="1400" b="1">
                <a:solidFill>
                  <a:srgbClr val="FFFFFF"/>
                </a:solidFill>
              </a:rPr>
              <a:pPr algn="ctr"/>
              <a:t>‹#›</a:t>
            </a:fld>
            <a:endParaRPr kumimoji="0" lang="tr-TR" dirty="0"/>
          </a:p>
        </p:txBody>
      </p:sp>
      <p:sp>
        <p:nvSpPr>
          <p:cNvPr id="7" name="Rectangle 6"/>
          <p:cNvSpPr>
            <a:spLocks noGrp="1"/>
          </p:cNvSpPr>
          <p:nvPr>
            <p:ph sz="quarter" idx="13"/>
          </p:nvPr>
        </p:nvSpPr>
        <p:spPr>
          <a:xfrm>
            <a:off x="609600" y="1352550"/>
            <a:ext cx="8153400" cy="3276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057400"/>
            <a:ext cx="7123113" cy="1254919"/>
          </a:xfrm>
        </p:spPr>
        <p:txBody>
          <a:bodyPr anchor="t"/>
          <a:lstStyle>
            <a:lvl1pPr eaLnBrk="1" latinLnBrk="0" hangingPunct="1">
              <a:buNone/>
              <a:defRPr kumimoji="0" lang="tr-TR" sz="2800">
                <a:solidFill>
                  <a:schemeClr val="tx2"/>
                </a:solidFill>
              </a:defRPr>
            </a:lvl1pPr>
            <a:lvl2pPr eaLnBrk="1" latinLnBrk="0" hangingPunct="1">
              <a:buNone/>
              <a:defRPr kumimoji="0" lang="tr-TR" sz="1800">
                <a:solidFill>
                  <a:schemeClr val="tx1">
                    <a:tint val="75000"/>
                  </a:schemeClr>
                </a:solidFill>
              </a:defRPr>
            </a:lvl2pPr>
            <a:lvl3pPr eaLnBrk="1" latinLnBrk="0" hangingPunct="1">
              <a:buNone/>
              <a:defRPr kumimoji="0" lang="tr-TR" sz="1600">
                <a:solidFill>
                  <a:schemeClr val="tx1">
                    <a:tint val="75000"/>
                  </a:schemeClr>
                </a:solidFill>
              </a:defRPr>
            </a:lvl3pPr>
            <a:lvl4pPr eaLnBrk="1" latinLnBrk="0" hangingPunct="1">
              <a:buNone/>
              <a:defRPr kumimoji="0" lang="tr-TR" sz="1400">
                <a:solidFill>
                  <a:schemeClr val="tx1">
                    <a:tint val="75000"/>
                  </a:schemeClr>
                </a:solidFill>
              </a:defRPr>
            </a:lvl4pPr>
            <a:lvl5pPr eaLnBrk="1" latinLnBrk="0" hangingPunct="1">
              <a:buNone/>
              <a:defRPr kumimoji="0" lang="tr-TR" sz="1400">
                <a:solidFill>
                  <a:schemeClr val="tx1">
                    <a:tint val="75000"/>
                  </a:schemeClr>
                </a:solidFill>
              </a:defRPr>
            </a:lvl5pPr>
            <a:extLst/>
          </a:lstStyle>
          <a:p>
            <a:pPr lvl="0" eaLnBrk="1" latinLnBrk="0" hangingPunct="1"/>
            <a:r>
              <a:rPr lang="tr-TR"/>
              <a:t>Asıl metin stillerini düzenlemek için tıklatın</a:t>
            </a:r>
          </a:p>
        </p:txBody>
      </p:sp>
      <p:sp>
        <p:nvSpPr>
          <p:cNvPr id="7" name="Rectangle 6"/>
          <p:cNvSpPr/>
          <p:nvPr/>
        </p:nvSpPr>
        <p:spPr>
          <a:xfrm>
            <a:off x="0" y="1143000"/>
            <a:ext cx="9144000" cy="8572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8" name="Rectangle 7"/>
          <p:cNvSpPr/>
          <p:nvPr/>
        </p:nvSpPr>
        <p:spPr>
          <a:xfrm>
            <a:off x="0" y="1200150"/>
            <a:ext cx="1295400" cy="7429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9" name="Rectangle 8"/>
          <p:cNvSpPr/>
          <p:nvPr/>
        </p:nvSpPr>
        <p:spPr>
          <a:xfrm>
            <a:off x="1371600" y="1200150"/>
            <a:ext cx="7772400" cy="7429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2" name="Title 1"/>
          <p:cNvSpPr>
            <a:spLocks noGrp="1"/>
          </p:cNvSpPr>
          <p:nvPr>
            <p:ph type="title" hasCustomPrompt="1"/>
          </p:nvPr>
        </p:nvSpPr>
        <p:spPr>
          <a:xfrm>
            <a:off x="1371600" y="1200150"/>
            <a:ext cx="7620000" cy="742950"/>
          </a:xfrm>
        </p:spPr>
        <p:txBody>
          <a:bodyPr/>
          <a:lstStyle>
            <a:lvl1pPr algn="l" eaLnBrk="1" latinLnBrk="0" hangingPunct="1">
              <a:buNone/>
              <a:defRPr kumimoji="0" lang="tr-TR" sz="4400" b="0" cap="none">
                <a:solidFill>
                  <a:srgbClr val="FFFFFF"/>
                </a:solidFill>
              </a:defRPr>
            </a:lvl1pPr>
            <a:extLst/>
          </a:lstStyle>
          <a:p>
            <a:r>
              <a:rPr kumimoji="0" lang="tr-TR"/>
              <a:t>Ana başlık stilini düzenlemek için tıklatın</a:t>
            </a:r>
          </a:p>
        </p:txBody>
      </p:sp>
      <p:sp>
        <p:nvSpPr>
          <p:cNvPr id="12" name="Date Placeholder 11"/>
          <p:cNvSpPr>
            <a:spLocks noGrp="1"/>
          </p:cNvSpPr>
          <p:nvPr>
            <p:ph type="dt" sz="half" idx="10"/>
          </p:nvPr>
        </p:nvSpPr>
        <p:spPr/>
        <p:txBody>
          <a:bodyPr/>
          <a:lstStyle/>
          <a:p>
            <a:fld id="{6FCF9F07-3BC7-4570-B054-79111B0A380C}" type="datetime1">
              <a:pPr/>
              <a:t>13.05.2024</a:t>
            </a:fld>
            <a:endParaRPr kumimoji="0" lang="tr-TR" dirty="0"/>
          </a:p>
        </p:txBody>
      </p:sp>
      <p:sp>
        <p:nvSpPr>
          <p:cNvPr id="13" name="Slide Number Placeholder 12"/>
          <p:cNvSpPr>
            <a:spLocks noGrp="1"/>
          </p:cNvSpPr>
          <p:nvPr>
            <p:ph type="sldNum" sz="quarter" idx="11"/>
          </p:nvPr>
        </p:nvSpPr>
        <p:spPr>
          <a:xfrm>
            <a:off x="0" y="1314450"/>
            <a:ext cx="1295400" cy="526257"/>
          </a:xfrm>
        </p:spPr>
        <p:txBody>
          <a:bodyPr>
            <a:noAutofit/>
          </a:bodyPr>
          <a:lstStyle>
            <a:lvl1pPr eaLnBrk="1" latinLnBrk="0" hangingPunct="1">
              <a:defRPr kumimoji="0" lang="tr-TR" sz="2400">
                <a:solidFill>
                  <a:srgbClr val="FFFFFF"/>
                </a:solidFill>
              </a:defRPr>
            </a:lvl1pPr>
            <a:extLst/>
          </a:lstStyle>
          <a:p>
            <a:pPr algn="ctr"/>
            <a:fld id="{8F82E0A0-C266-4798-8C8F-B9F91E9DA37E}" type="slidenum">
              <a:rPr kumimoji="0" lang="tr-TR" sz="2400" b="1">
                <a:solidFill>
                  <a:srgbClr val="FFFFFF"/>
                </a:solidFill>
              </a:rPr>
              <a:pPr algn="ctr"/>
              <a:t>‹#›</a:t>
            </a:fld>
            <a:endParaRPr kumimoji="0" lang="tr-TR" sz="2400" dirty="0">
              <a:solidFill>
                <a:srgbClr val="FFFFFF"/>
              </a:solidFill>
            </a:endParaRPr>
          </a:p>
        </p:txBody>
      </p:sp>
      <p:sp>
        <p:nvSpPr>
          <p:cNvPr id="14" name="Footer Placeholder 13"/>
          <p:cNvSpPr>
            <a:spLocks noGrp="1"/>
          </p:cNvSpPr>
          <p:nvPr>
            <p:ph type="ftr" sz="quarter" idx="12"/>
          </p:nvPr>
        </p:nvSpPr>
        <p:spPr/>
        <p:txBody>
          <a:bodyPr/>
          <a:lstStyle/>
          <a:p>
            <a:endParaRPr kumimoji="0" lang="tr-T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tr-TR"/>
              <a:t>Asıl başlık stili için tıklatın</a:t>
            </a:r>
            <a:endParaRPr/>
          </a:p>
        </p:txBody>
      </p:sp>
      <p:sp>
        <p:nvSpPr>
          <p:cNvPr id="9" name="Content Placeholder 8"/>
          <p:cNvSpPr>
            <a:spLocks noGrp="1"/>
          </p:cNvSpPr>
          <p:nvPr>
            <p:ph sz="quarter" idx="13"/>
          </p:nvPr>
        </p:nvSpPr>
        <p:spPr>
          <a:xfrm>
            <a:off x="609600" y="1352551"/>
            <a:ext cx="3886200" cy="3268624"/>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a:p>
        </p:txBody>
      </p:sp>
      <p:sp>
        <p:nvSpPr>
          <p:cNvPr id="11" name="Content Placeholder 10"/>
          <p:cNvSpPr>
            <a:spLocks noGrp="1"/>
          </p:cNvSpPr>
          <p:nvPr>
            <p:ph sz="quarter" idx="14"/>
          </p:nvPr>
        </p:nvSpPr>
        <p:spPr>
          <a:xfrm>
            <a:off x="4844901" y="1352549"/>
            <a:ext cx="3886200" cy="3268625"/>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a:p>
        </p:txBody>
      </p:sp>
      <p:sp>
        <p:nvSpPr>
          <p:cNvPr id="8" name="Date Placeholder 7"/>
          <p:cNvSpPr>
            <a:spLocks noGrp="1"/>
          </p:cNvSpPr>
          <p:nvPr>
            <p:ph type="dt" sz="half" idx="15"/>
          </p:nvPr>
        </p:nvSpPr>
        <p:spPr/>
        <p:txBody>
          <a:bodyPr rtlCol="0"/>
          <a:lstStyle/>
          <a:p>
            <a:fld id="{E4606EA6-EFEA-4C30-9264-4F9291A5780D}" type="datetime1">
              <a:pPr/>
              <a:t>13.05.2024</a:t>
            </a:fld>
            <a:endParaRPr kumimoji="0" lang="tr-TR" dirty="0"/>
          </a:p>
        </p:txBody>
      </p:sp>
      <p:sp>
        <p:nvSpPr>
          <p:cNvPr id="10" name="Slide Number Placeholder 9"/>
          <p:cNvSpPr>
            <a:spLocks noGrp="1"/>
          </p:cNvSpPr>
          <p:nvPr>
            <p:ph type="sldNum" sz="quarter" idx="16"/>
          </p:nvPr>
        </p:nvSpPr>
        <p:spPr/>
        <p:txBody>
          <a:bodyPr rtlCol="0"/>
          <a:lstStyle/>
          <a:p>
            <a:pPr algn="ctr"/>
            <a:fld id="{8F82E0A0-C266-4798-8C8F-B9F91E9DA37E}" type="slidenum">
              <a:rPr kumimoji="0" lang="tr-TR" sz="1400" b="1">
                <a:solidFill>
                  <a:srgbClr val="FFFFFF"/>
                </a:solidFill>
              </a:rPr>
              <a:pPr algn="ctr"/>
              <a:t>‹#›</a:t>
            </a:fld>
            <a:endParaRPr kumimoji="0" lang="tr-TR" dirty="0"/>
          </a:p>
        </p:txBody>
      </p:sp>
      <p:sp>
        <p:nvSpPr>
          <p:cNvPr id="12" name="Footer Placeholder 11"/>
          <p:cNvSpPr>
            <a:spLocks noGrp="1"/>
          </p:cNvSpPr>
          <p:nvPr>
            <p:ph type="ftr" sz="quarter" idx="17"/>
          </p:nvPr>
        </p:nvSpPr>
        <p:spPr/>
        <p:txBody>
          <a:bodyPr rtlCol="0"/>
          <a:lstStyle/>
          <a:p>
            <a:endParaRPr kumimoji="0"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12648" y="118110"/>
            <a:ext cx="8153400" cy="1005840"/>
          </a:xfrm>
        </p:spPr>
        <p:txBody>
          <a:bodyPr anchor="b"/>
          <a:lstStyle>
            <a:lvl1pPr eaLnBrk="1" latinLnBrk="0" hangingPunct="1">
              <a:defRPr kumimoji="0" lang="tr-TR"/>
            </a:lvl1pPr>
            <a:extLst/>
          </a:lstStyle>
          <a:p>
            <a:pPr eaLnBrk="1" latinLnBrk="0" hangingPunct="1"/>
            <a:r>
              <a:rPr lang="tr-TR"/>
              <a:t>Asıl başlık stili için tıklatın</a:t>
            </a:r>
            <a:endParaRPr/>
          </a:p>
        </p:txBody>
      </p:sp>
      <p:sp>
        <p:nvSpPr>
          <p:cNvPr id="11" name="Content Placeholder 10"/>
          <p:cNvSpPr>
            <a:spLocks noGrp="1"/>
          </p:cNvSpPr>
          <p:nvPr>
            <p:ph sz="quarter" idx="13"/>
          </p:nvPr>
        </p:nvSpPr>
        <p:spPr>
          <a:xfrm>
            <a:off x="609600" y="1919818"/>
            <a:ext cx="3886200" cy="26289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a:p>
        </p:txBody>
      </p:sp>
      <p:sp>
        <p:nvSpPr>
          <p:cNvPr id="13" name="Content Placeholder 12"/>
          <p:cNvSpPr>
            <a:spLocks noGrp="1"/>
          </p:cNvSpPr>
          <p:nvPr>
            <p:ph sz="quarter" idx="14"/>
          </p:nvPr>
        </p:nvSpPr>
        <p:spPr>
          <a:xfrm>
            <a:off x="4800600" y="1919818"/>
            <a:ext cx="3886200" cy="26289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a:p>
        </p:txBody>
      </p:sp>
      <p:sp>
        <p:nvSpPr>
          <p:cNvPr id="10" name="Date Placeholder 9"/>
          <p:cNvSpPr>
            <a:spLocks noGrp="1"/>
          </p:cNvSpPr>
          <p:nvPr>
            <p:ph type="dt" sz="half" idx="15"/>
          </p:nvPr>
        </p:nvSpPr>
        <p:spPr/>
        <p:txBody>
          <a:bodyPr rtlCol="0"/>
          <a:lstStyle/>
          <a:p>
            <a:fld id="{E4606EA6-EFEA-4C30-9264-4F9291A5780D}" type="datetime1">
              <a:pPr/>
              <a:t>13.05.2024</a:t>
            </a:fld>
            <a:endParaRPr kumimoji="0" lang="tr-TR" dirty="0"/>
          </a:p>
        </p:txBody>
      </p:sp>
      <p:sp>
        <p:nvSpPr>
          <p:cNvPr id="12" name="Slide Number Placeholder 11"/>
          <p:cNvSpPr>
            <a:spLocks noGrp="1"/>
          </p:cNvSpPr>
          <p:nvPr>
            <p:ph type="sldNum" sz="quarter" idx="16"/>
          </p:nvPr>
        </p:nvSpPr>
        <p:spPr/>
        <p:txBody>
          <a:bodyPr rtlCol="0"/>
          <a:lstStyle/>
          <a:p>
            <a:pPr algn="ctr"/>
            <a:fld id="{8F82E0A0-C266-4798-8C8F-B9F91E9DA37E}" type="slidenum">
              <a:rPr kumimoji="0" lang="tr-TR" sz="1400" b="1">
                <a:solidFill>
                  <a:srgbClr val="FFFFFF"/>
                </a:solidFill>
              </a:rPr>
              <a:pPr algn="ctr"/>
              <a:t>‹#›</a:t>
            </a:fld>
            <a:endParaRPr kumimoji="0" lang="tr-TR" dirty="0"/>
          </a:p>
        </p:txBody>
      </p:sp>
      <p:sp>
        <p:nvSpPr>
          <p:cNvPr id="14" name="Footer Placeholder 13"/>
          <p:cNvSpPr>
            <a:spLocks noGrp="1"/>
          </p:cNvSpPr>
          <p:nvPr>
            <p:ph type="ftr" sz="quarter" idx="17"/>
          </p:nvPr>
        </p:nvSpPr>
        <p:spPr/>
        <p:txBody>
          <a:bodyPr rtlCol="0"/>
          <a:lstStyle/>
          <a:p>
            <a:endParaRPr kumimoji="0" lang="tr-TR" dirty="0"/>
          </a:p>
        </p:txBody>
      </p:sp>
      <p:sp>
        <p:nvSpPr>
          <p:cNvPr id="16" name="Text Placeholder 15"/>
          <p:cNvSpPr>
            <a:spLocks noGrp="1"/>
          </p:cNvSpPr>
          <p:nvPr>
            <p:ph type="body" sz="quarter" idx="18"/>
          </p:nvPr>
        </p:nvSpPr>
        <p:spPr>
          <a:xfrm>
            <a:off x="609600" y="1362287"/>
            <a:ext cx="3886200" cy="530352"/>
          </a:xfrm>
          <a:solidFill>
            <a:schemeClr val="accent2"/>
          </a:solidFill>
        </p:spPr>
        <p:txBody>
          <a:bodyPr rtlCol="0" anchor="ctr"/>
          <a:lstStyle>
            <a:lvl1pPr eaLnBrk="1" latinLnBrk="0" hangingPunct="1">
              <a:buFontTx/>
              <a:buNone/>
              <a:defRPr kumimoji="0" lang="tr-TR" sz="2000" b="1">
                <a:solidFill>
                  <a:srgbClr val="FFFFFF"/>
                </a:solidFill>
              </a:defRPr>
            </a:lvl1pPr>
            <a:extLst/>
          </a:lstStyle>
          <a:p>
            <a:pPr lvl="0" eaLnBrk="1" latinLnBrk="0" hangingPunct="1"/>
            <a:r>
              <a:rPr lang="tr-TR"/>
              <a:t>Asıl metin stillerini düzenlemek için tıklatın</a:t>
            </a:r>
          </a:p>
        </p:txBody>
      </p:sp>
      <p:sp>
        <p:nvSpPr>
          <p:cNvPr id="15" name="Text Placeholder 14"/>
          <p:cNvSpPr>
            <a:spLocks noGrp="1"/>
          </p:cNvSpPr>
          <p:nvPr>
            <p:ph type="body" sz="quarter" idx="19"/>
          </p:nvPr>
        </p:nvSpPr>
        <p:spPr>
          <a:xfrm>
            <a:off x="4800600" y="1362287"/>
            <a:ext cx="3886200" cy="530352"/>
          </a:xfrm>
          <a:solidFill>
            <a:schemeClr val="accent4"/>
          </a:solidFill>
        </p:spPr>
        <p:txBody>
          <a:bodyPr rtlCol="0" anchor="ctr"/>
          <a:lstStyle>
            <a:lvl1pPr eaLnBrk="1" latinLnBrk="0" hangingPunct="1">
              <a:buFontTx/>
              <a:buNone/>
              <a:defRPr kumimoji="0" lang="tr-TR" sz="2000" b="1">
                <a:solidFill>
                  <a:srgbClr val="FFFFFF"/>
                </a:solidFill>
              </a:defRPr>
            </a:lvl1pPr>
            <a:extLst/>
          </a:lstStyle>
          <a:p>
            <a:pPr lvl="0" eaLnBrk="1" latinLnBrk="0" hangingPunct="1"/>
            <a:r>
              <a:rPr lang="tr-TR"/>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tr-TR"/>
              <a:t>Asıl başlık stili için tıklatın</a:t>
            </a:r>
            <a:endParaRPr/>
          </a:p>
        </p:txBody>
      </p:sp>
      <p:sp>
        <p:nvSpPr>
          <p:cNvPr id="3" name="Date Placeholder 2"/>
          <p:cNvSpPr>
            <a:spLocks noGrp="1"/>
          </p:cNvSpPr>
          <p:nvPr>
            <p:ph type="dt" sz="half" idx="10"/>
          </p:nvPr>
        </p:nvSpPr>
        <p:spPr/>
        <p:txBody>
          <a:bodyPr/>
          <a:lstStyle/>
          <a:p>
            <a:fld id="{6DFADB5D-B7A0-47E3-AD2D-B1A6F8614213}" type="datetime1">
              <a:pPr/>
              <a:t>13.05.2024</a:t>
            </a:fld>
            <a:endParaRPr kumimoji="0" lang="tr-TR" dirty="0"/>
          </a:p>
        </p:txBody>
      </p:sp>
      <p:sp>
        <p:nvSpPr>
          <p:cNvPr id="4" name="Footer Placeholder 3"/>
          <p:cNvSpPr>
            <a:spLocks noGrp="1"/>
          </p:cNvSpPr>
          <p:nvPr>
            <p:ph type="ftr" sz="quarter" idx="11"/>
          </p:nvPr>
        </p:nvSpPr>
        <p:spPr/>
        <p:txBody>
          <a:bodyPr/>
          <a:lstStyle/>
          <a:p>
            <a:endParaRPr kumimoji="0" lang="tr-TR" dirty="0"/>
          </a:p>
        </p:txBody>
      </p:sp>
      <p:sp>
        <p:nvSpPr>
          <p:cNvPr id="5" name="Slide Number Placeholder 4"/>
          <p:cNvSpPr>
            <a:spLocks noGrp="1"/>
          </p:cNvSpPr>
          <p:nvPr>
            <p:ph type="sldNum" sz="quarter" idx="12"/>
          </p:nvPr>
        </p:nvSpPr>
        <p:spPr/>
        <p:txBody>
          <a:bodyPr/>
          <a:lstStyle>
            <a:lvl1pPr eaLnBrk="1" latinLnBrk="0" hangingPunct="1">
              <a:defRPr kumimoji="0" lang="tr-TR">
                <a:solidFill>
                  <a:srgbClr val="FFFFFF"/>
                </a:solidFill>
              </a:defRPr>
            </a:lvl1pPr>
            <a:extLst/>
          </a:lstStyle>
          <a:p>
            <a:fld id="{A3F7CB7D-F184-43C7-B6FD-03D728E1BBFF}" type="slidenum">
              <a:rPr kumimoji="0" lang="tr-TR">
                <a:solidFill>
                  <a:srgbClr val="FFFFFF"/>
                </a:solidFill>
              </a:rPr>
              <a:pPr/>
              <a:t>‹#›</a:t>
            </a:fld>
            <a:endParaRPr kumimoji="0" lang="tr-TR"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968126-03FC-49C0-B9B8-2B561CCC3D90}" type="datetime1">
              <a:pPr/>
              <a:t>13.05.2024</a:t>
            </a:fld>
            <a:endParaRPr kumimoji="0" lang="tr-TR" dirty="0"/>
          </a:p>
        </p:txBody>
      </p:sp>
      <p:sp>
        <p:nvSpPr>
          <p:cNvPr id="3" name="Footer Placeholder 2"/>
          <p:cNvSpPr>
            <a:spLocks noGrp="1"/>
          </p:cNvSpPr>
          <p:nvPr>
            <p:ph type="ftr" sz="quarter" idx="11"/>
          </p:nvPr>
        </p:nvSpPr>
        <p:spPr/>
        <p:txBody>
          <a:bodyPr/>
          <a:lstStyle/>
          <a:p>
            <a:endParaRPr kumimoji="0" lang="tr-TR" dirty="0"/>
          </a:p>
        </p:txBody>
      </p:sp>
      <p:sp>
        <p:nvSpPr>
          <p:cNvPr id="4" name="Slide Number Placeholder 3"/>
          <p:cNvSpPr>
            <a:spLocks noGrp="1"/>
          </p:cNvSpPr>
          <p:nvPr>
            <p:ph type="sldNum" sz="quarter" idx="12"/>
          </p:nvPr>
        </p:nvSpPr>
        <p:spPr>
          <a:xfrm>
            <a:off x="0" y="4686300"/>
            <a:ext cx="533400" cy="285750"/>
          </a:xfrm>
        </p:spPr>
        <p:txBody>
          <a:bodyPr/>
          <a:lstStyle>
            <a:lvl1pPr eaLnBrk="1" latinLnBrk="0" hangingPunct="1">
              <a:defRPr kumimoji="0" lang="tr-TR">
                <a:solidFill>
                  <a:schemeClr val="tx2"/>
                </a:solidFill>
              </a:defRPr>
            </a:lvl1pPr>
            <a:extLst/>
          </a:lstStyle>
          <a:p>
            <a:fld id="{A3F7CB7D-F184-43C7-B6FD-03D728E1BBFF}" type="slidenum">
              <a:rPr kumimoji="0" lang="tr-TR">
                <a:solidFill>
                  <a:schemeClr val="tx2"/>
                </a:solidFill>
              </a:rPr>
              <a:pPr/>
              <a:t>‹#›</a:t>
            </a:fld>
            <a:endParaRPr kumimoji="0" lang="tr-TR"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çerik, Açıklama Yazılı">
    <p:spTree>
      <p:nvGrpSpPr>
        <p:cNvPr id="1" name=""/>
        <p:cNvGrpSpPr/>
        <p:nvPr/>
      </p:nvGrpSpPr>
      <p:grpSpPr>
        <a:xfrm>
          <a:off x="0" y="0"/>
          <a:ext cx="0" cy="0"/>
          <a:chOff x="0" y="0"/>
          <a:chExt cx="0" cy="0"/>
        </a:xfrm>
      </p:grpSpPr>
      <p:sp>
        <p:nvSpPr>
          <p:cNvPr id="2" name="Title 1"/>
          <p:cNvSpPr>
            <a:spLocks noGrp="1"/>
          </p:cNvSpPr>
          <p:nvPr>
            <p:ph type="title"/>
          </p:nvPr>
        </p:nvSpPr>
        <p:spPr>
          <a:xfrm>
            <a:off x="609600" y="118110"/>
            <a:ext cx="8153400" cy="1005840"/>
          </a:xfrm>
        </p:spPr>
        <p:txBody>
          <a:bodyPr anchor="b"/>
          <a:lstStyle>
            <a:lvl1pPr algn="l" eaLnBrk="1" latinLnBrk="0" hangingPunct="1">
              <a:buNone/>
              <a:defRPr kumimoji="0" lang="tr-TR" sz="4200" b="0"/>
            </a:lvl1pPr>
            <a:extLst/>
          </a:lstStyle>
          <a:p>
            <a:pPr eaLnBrk="1" latinLnBrk="0" hangingPunct="1"/>
            <a:r>
              <a:rPr lang="tr-TR"/>
              <a:t>Asıl başlık stili için tıklatın</a:t>
            </a:r>
            <a:endParaRPr/>
          </a:p>
        </p:txBody>
      </p:sp>
      <p:sp>
        <p:nvSpPr>
          <p:cNvPr id="5" name="Date Placeholder 4"/>
          <p:cNvSpPr>
            <a:spLocks noGrp="1"/>
          </p:cNvSpPr>
          <p:nvPr>
            <p:ph type="dt" sz="half" idx="10"/>
          </p:nvPr>
        </p:nvSpPr>
        <p:spPr/>
        <p:txBody>
          <a:bodyPr/>
          <a:lstStyle/>
          <a:p>
            <a:fld id="{F49A8198-4617-485E-9585-4840B69DBBA6}" type="datetime1">
              <a:pPr/>
              <a:t>13.05.2024</a:t>
            </a:fld>
            <a:endParaRPr kumimoji="0" lang="tr-TR" dirty="0"/>
          </a:p>
        </p:txBody>
      </p:sp>
      <p:sp>
        <p:nvSpPr>
          <p:cNvPr id="6" name="Footer Placeholder 5"/>
          <p:cNvSpPr>
            <a:spLocks noGrp="1"/>
          </p:cNvSpPr>
          <p:nvPr>
            <p:ph type="ftr" sz="quarter" idx="11"/>
          </p:nvPr>
        </p:nvSpPr>
        <p:spPr/>
        <p:txBody>
          <a:bodyPr/>
          <a:lstStyle/>
          <a:p>
            <a:endParaRPr kumimoji="0" lang="tr-TR" dirty="0"/>
          </a:p>
        </p:txBody>
      </p:sp>
      <p:sp>
        <p:nvSpPr>
          <p:cNvPr id="7" name="Slide Number Placeholder 6"/>
          <p:cNvSpPr>
            <a:spLocks noGrp="1"/>
          </p:cNvSpPr>
          <p:nvPr>
            <p:ph type="sldNum" sz="quarter" idx="12"/>
          </p:nvPr>
        </p:nvSpPr>
        <p:spPr/>
        <p:txBody>
          <a:bodyPr/>
          <a:lstStyle>
            <a:lvl1pPr eaLnBrk="1" latinLnBrk="0" hangingPunct="1">
              <a:defRPr kumimoji="0" lang="tr-TR">
                <a:solidFill>
                  <a:srgbClr val="FFFFFF"/>
                </a:solidFill>
              </a:defRPr>
            </a:lvl1pPr>
            <a:extLst/>
          </a:lstStyle>
          <a:p>
            <a:fld id="{A3F7CB7D-F184-43C7-B6FD-03D728E1BBFF}" type="slidenum">
              <a:rPr kumimoji="0" lang="tr-TR">
                <a:solidFill>
                  <a:srgbClr val="FFFFFF"/>
                </a:solidFill>
              </a:rPr>
              <a:pPr/>
              <a:t>‹#›</a:t>
            </a:fld>
            <a:endParaRPr kumimoji="0" lang="tr-TR" dirty="0">
              <a:solidFill>
                <a:srgbClr val="FFFFFF"/>
              </a:solidFill>
            </a:endParaRPr>
          </a:p>
        </p:txBody>
      </p:sp>
      <p:sp>
        <p:nvSpPr>
          <p:cNvPr id="3" name="Text Placeholder 2"/>
          <p:cNvSpPr>
            <a:spLocks noGrp="1"/>
          </p:cNvSpPr>
          <p:nvPr>
            <p:ph type="body" idx="1"/>
          </p:nvPr>
        </p:nvSpPr>
        <p:spPr>
          <a:xfrm>
            <a:off x="609600" y="1428750"/>
            <a:ext cx="1600200" cy="31242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eaLnBrk="1" latinLnBrk="0" hangingPunct="1">
              <a:spcAft>
                <a:spcPts val="1000"/>
              </a:spcAft>
              <a:buNone/>
              <a:defRPr kumimoji="0" lang="tr-TR" sz="1800"/>
            </a:lvl1pPr>
            <a:lvl2pPr eaLnBrk="1" latinLnBrk="0" hangingPunct="1">
              <a:buNone/>
              <a:defRPr kumimoji="0" lang="tr-TR" sz="1200"/>
            </a:lvl2pPr>
            <a:lvl3pPr eaLnBrk="1" latinLnBrk="0" hangingPunct="1">
              <a:buNone/>
              <a:defRPr kumimoji="0" lang="tr-TR" sz="1000"/>
            </a:lvl3pPr>
            <a:lvl4pPr eaLnBrk="1" latinLnBrk="0" hangingPunct="1">
              <a:buNone/>
              <a:defRPr kumimoji="0" lang="tr-TR" sz="900"/>
            </a:lvl4pPr>
            <a:lvl5pPr eaLnBrk="1" latinLnBrk="0" hangingPunct="1">
              <a:buNone/>
              <a:defRPr kumimoji="0" lang="tr-TR" sz="900"/>
            </a:lvl5pPr>
            <a:extLst/>
          </a:lstStyle>
          <a:p>
            <a:pPr lvl="0" eaLnBrk="1" latinLnBrk="0" hangingPunct="1"/>
            <a:r>
              <a:rPr lang="tr-TR"/>
              <a:t>Asıl metin stillerini düzenlemek için tıklatın</a:t>
            </a:r>
          </a:p>
        </p:txBody>
      </p:sp>
      <p:sp>
        <p:nvSpPr>
          <p:cNvPr id="9" name="Content Placeholder 8"/>
          <p:cNvSpPr>
            <a:spLocks noGrp="1"/>
          </p:cNvSpPr>
          <p:nvPr>
            <p:ph sz="quarter" idx="13"/>
          </p:nvPr>
        </p:nvSpPr>
        <p:spPr>
          <a:xfrm>
            <a:off x="2362200" y="1428750"/>
            <a:ext cx="6400800" cy="32004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Açıklama Yazılı">
    <p:bg>
      <p:bgRef idx="1001">
        <a:schemeClr val="bg2"/>
      </p:bgRef>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557668" y="0"/>
            <a:ext cx="7586332" cy="3419856"/>
          </a:xfrm>
          <a:solidFill>
            <a:schemeClr val="tx2">
              <a:shade val="50000"/>
            </a:schemeClr>
          </a:solidFill>
          <a:ln>
            <a:noFill/>
          </a:ln>
        </p:spPr>
        <p:txBody>
          <a:bodyPr/>
          <a:lstStyle>
            <a:lvl1pPr eaLnBrk="1" latinLnBrk="0" hangingPunct="1">
              <a:buNone/>
              <a:defRPr kumimoji="0" lang="tr-TR" sz="3200"/>
            </a:lvl1pPr>
            <a:extLst/>
          </a:lstStyle>
          <a:p>
            <a:r>
              <a:rPr kumimoji="0" lang="tr-TR" dirty="0"/>
              <a:t>Resim eklemek için simgeyi tıklatın</a:t>
            </a:r>
          </a:p>
        </p:txBody>
      </p:sp>
      <p:sp>
        <p:nvSpPr>
          <p:cNvPr id="4" name="Text Placeholder 3"/>
          <p:cNvSpPr>
            <a:spLocks noGrp="1"/>
          </p:cNvSpPr>
          <p:nvPr>
            <p:ph type="body" sz="half" idx="2"/>
          </p:nvPr>
        </p:nvSpPr>
        <p:spPr>
          <a:xfrm>
            <a:off x="1600200" y="4114800"/>
            <a:ext cx="7315200" cy="514350"/>
          </a:xfrm>
        </p:spPr>
        <p:txBody>
          <a:bodyPr/>
          <a:lstStyle>
            <a:lvl1pPr marL="0" indent="0" eaLnBrk="1" latinLnBrk="0" hangingPunct="1">
              <a:buFontTx/>
              <a:buNone/>
              <a:defRPr kumimoji="0" lang="tr-TR" sz="1700"/>
            </a:lvl1pPr>
            <a:lvl2pPr eaLnBrk="1" latinLnBrk="0" hangingPunct="1">
              <a:buFontTx/>
              <a:buNone/>
              <a:defRPr kumimoji="0" lang="tr-TR" sz="1200"/>
            </a:lvl2pPr>
            <a:lvl3pPr eaLnBrk="1" latinLnBrk="0" hangingPunct="1">
              <a:buFontTx/>
              <a:buNone/>
              <a:defRPr kumimoji="0" lang="tr-TR" sz="1000"/>
            </a:lvl3pPr>
            <a:lvl4pPr eaLnBrk="1" latinLnBrk="0" hangingPunct="1">
              <a:buFontTx/>
              <a:buNone/>
              <a:defRPr kumimoji="0" lang="tr-TR" sz="900"/>
            </a:lvl4pPr>
            <a:lvl5pPr eaLnBrk="1" latinLnBrk="0" hangingPunct="1">
              <a:buFontTx/>
              <a:buNone/>
              <a:defRPr kumimoji="0" lang="tr-TR" sz="900"/>
            </a:lvl5pPr>
            <a:extLst/>
          </a:lstStyle>
          <a:p>
            <a:pPr lvl="0" eaLnBrk="1" latinLnBrk="0" hangingPunct="1"/>
            <a:r>
              <a:rPr lang="tr-TR"/>
              <a:t>Asıl metin stillerini düzenlemek için tıklatın</a:t>
            </a:r>
          </a:p>
        </p:txBody>
      </p:sp>
      <p:sp>
        <p:nvSpPr>
          <p:cNvPr id="8" name="Rectangle 7"/>
          <p:cNvSpPr/>
          <p:nvPr/>
        </p:nvSpPr>
        <p:spPr>
          <a:xfrm>
            <a:off x="-9144" y="3429000"/>
            <a:ext cx="9144000" cy="66522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9" name="Rectangle 8"/>
          <p:cNvSpPr/>
          <p:nvPr/>
        </p:nvSpPr>
        <p:spPr>
          <a:xfrm>
            <a:off x="-9144" y="3497580"/>
            <a:ext cx="1463040" cy="53492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10" name="Rectangle 9"/>
          <p:cNvSpPr/>
          <p:nvPr/>
        </p:nvSpPr>
        <p:spPr>
          <a:xfrm>
            <a:off x="1545336" y="3490722"/>
            <a:ext cx="7589520" cy="53492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tr-TR" sz="2800" b="0">
                <a:solidFill>
                  <a:srgbClr val="FFFFFF"/>
                </a:solidFill>
              </a:defRPr>
            </a:lvl1pPr>
            <a:extLst/>
          </a:lstStyle>
          <a:p>
            <a:pPr eaLnBrk="1" latinLnBrk="0" hangingPunct="1"/>
            <a:r>
              <a:rPr lang="tr-TR"/>
              <a:t>Asıl başlık stili için tıklatın</a:t>
            </a:r>
            <a:endParaRPr/>
          </a:p>
        </p:txBody>
      </p:sp>
      <p:sp>
        <p:nvSpPr>
          <p:cNvPr id="11" name="Rectangle 10"/>
          <p:cNvSpPr/>
          <p:nvPr/>
        </p:nvSpPr>
        <p:spPr>
          <a:xfrm>
            <a:off x="1447800" y="0"/>
            <a:ext cx="100584" cy="515035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12" name="Date Placeholder 11"/>
          <p:cNvSpPr>
            <a:spLocks noGrp="1"/>
          </p:cNvSpPr>
          <p:nvPr>
            <p:ph type="dt" sz="half" idx="10"/>
          </p:nvPr>
        </p:nvSpPr>
        <p:spPr>
          <a:xfrm>
            <a:off x="6248400" y="4686300"/>
            <a:ext cx="2667000" cy="273844"/>
          </a:xfrm>
        </p:spPr>
        <p:txBody>
          <a:bodyPr rtlCol="0"/>
          <a:lstStyle/>
          <a:p>
            <a:fld id="{E4606EA6-EFEA-4C30-9264-4F9291A5780D}" type="datetime1">
              <a:pPr/>
              <a:t>13.05.2024</a:t>
            </a:fld>
            <a:endParaRPr kumimoji="0" lang="tr-TR" dirty="0"/>
          </a:p>
        </p:txBody>
      </p:sp>
      <p:sp>
        <p:nvSpPr>
          <p:cNvPr id="13" name="Slide Number Placeholder 12"/>
          <p:cNvSpPr>
            <a:spLocks noGrp="1"/>
          </p:cNvSpPr>
          <p:nvPr>
            <p:ph type="sldNum" sz="quarter" idx="11"/>
          </p:nvPr>
        </p:nvSpPr>
        <p:spPr>
          <a:xfrm>
            <a:off x="0" y="3500437"/>
            <a:ext cx="1447800" cy="497684"/>
          </a:xfrm>
        </p:spPr>
        <p:txBody>
          <a:bodyPr rtlCol="0"/>
          <a:lstStyle>
            <a:lvl1pPr eaLnBrk="1" latinLnBrk="0" hangingPunct="1">
              <a:defRPr kumimoji="0" lang="tr-TR" sz="2800"/>
            </a:lvl1pPr>
            <a:extLst/>
          </a:lstStyle>
          <a:p>
            <a:pPr algn="ctr"/>
            <a:fld id="{8F82E0A0-C266-4798-8C8F-B9F91E9DA37E}" type="slidenum">
              <a:rPr kumimoji="0" lang="tr-TR" sz="2800" b="1">
                <a:solidFill>
                  <a:srgbClr val="FFFFFF"/>
                </a:solidFill>
              </a:rPr>
              <a:pPr algn="ctr"/>
              <a:t>‹#›</a:t>
            </a:fld>
            <a:endParaRPr kumimoji="0" lang="tr-TR" sz="2800" dirty="0"/>
          </a:p>
        </p:txBody>
      </p:sp>
      <p:sp>
        <p:nvSpPr>
          <p:cNvPr id="14" name="Footer Placeholder 13"/>
          <p:cNvSpPr>
            <a:spLocks noGrp="1"/>
          </p:cNvSpPr>
          <p:nvPr>
            <p:ph type="ftr" sz="quarter" idx="12"/>
          </p:nvPr>
        </p:nvSpPr>
        <p:spPr>
          <a:xfrm>
            <a:off x="1600200" y="4686155"/>
            <a:ext cx="4572000" cy="273844"/>
          </a:xfrm>
        </p:spPr>
        <p:txBody>
          <a:bodyPr rtlCol="0"/>
          <a:lstStyle/>
          <a:p>
            <a:endParaRPr kumimoji="0" lang="tr-TR"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a:xfrm>
            <a:off x="612648" y="1352550"/>
            <a:ext cx="8153400" cy="324231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Date Placeholder 13"/>
          <p:cNvSpPr>
            <a:spLocks noGrp="1"/>
          </p:cNvSpPr>
          <p:nvPr>
            <p:ph type="dt" sz="half" idx="2"/>
          </p:nvPr>
        </p:nvSpPr>
        <p:spPr>
          <a:xfrm>
            <a:off x="6096000" y="4686300"/>
            <a:ext cx="2667000" cy="273844"/>
          </a:xfrm>
          <a:prstGeom prst="rect">
            <a:avLst/>
          </a:prstGeom>
        </p:spPr>
        <p:txBody>
          <a:bodyPr vert="horz" anchor="ctr" anchorCtr="0"/>
          <a:lstStyle>
            <a:lvl1pPr algn="l" eaLnBrk="1" latinLnBrk="0" hangingPunct="1">
              <a:defRPr kumimoji="0" lang="tr-TR" sz="1400">
                <a:solidFill>
                  <a:schemeClr val="tx2"/>
                </a:solidFill>
              </a:defRPr>
            </a:lvl1pPr>
            <a:extLst/>
          </a:lstStyle>
          <a:p>
            <a:fld id="{E4606EA6-EFEA-4C30-9264-4F9291A5780D}" type="datetime1">
              <a:pPr/>
              <a:t>13.05.2024</a:t>
            </a:fld>
            <a:endParaRPr kumimoji="0" lang="tr-TR" sz="1400" dirty="0">
              <a:solidFill>
                <a:schemeClr val="tx2"/>
              </a:solidFill>
            </a:endParaRPr>
          </a:p>
        </p:txBody>
      </p:sp>
      <p:sp>
        <p:nvSpPr>
          <p:cNvPr id="3" name="Footer Placeholder 2"/>
          <p:cNvSpPr>
            <a:spLocks noGrp="1"/>
          </p:cNvSpPr>
          <p:nvPr>
            <p:ph type="ftr" sz="quarter" idx="3"/>
          </p:nvPr>
        </p:nvSpPr>
        <p:spPr>
          <a:xfrm>
            <a:off x="609601" y="4686155"/>
            <a:ext cx="5421083" cy="273844"/>
          </a:xfrm>
          <a:prstGeom prst="rect">
            <a:avLst/>
          </a:prstGeom>
        </p:spPr>
        <p:txBody>
          <a:bodyPr vert="horz" anchor="ctr"/>
          <a:lstStyle>
            <a:lvl1pPr algn="r" eaLnBrk="1" latinLnBrk="0" hangingPunct="1">
              <a:defRPr kumimoji="0" lang="tr-TR" sz="1400">
                <a:solidFill>
                  <a:schemeClr val="tx2"/>
                </a:solidFill>
              </a:defRPr>
            </a:lvl1pPr>
            <a:extLst/>
          </a:lstStyle>
          <a:p>
            <a:pPr algn="r"/>
            <a:endParaRPr kumimoji="0" lang="tr-TR" sz="1400" dirty="0">
              <a:solidFill>
                <a:schemeClr val="tx2"/>
              </a:solidFill>
            </a:endParaRPr>
          </a:p>
        </p:txBody>
      </p:sp>
      <p:sp>
        <p:nvSpPr>
          <p:cNvPr id="7" name="Rectangle 6"/>
          <p:cNvSpPr/>
          <p:nvPr/>
        </p:nvSpPr>
        <p:spPr>
          <a:xfrm>
            <a:off x="0" y="1095170"/>
            <a:ext cx="9144000" cy="24003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8" name="Rectangle 7"/>
          <p:cNvSpPr/>
          <p:nvPr/>
        </p:nvSpPr>
        <p:spPr>
          <a:xfrm>
            <a:off x="0" y="1129460"/>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9" name="Rectangle 8"/>
          <p:cNvSpPr/>
          <p:nvPr/>
        </p:nvSpPr>
        <p:spPr>
          <a:xfrm>
            <a:off x="590550" y="1129460"/>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tr-TR" dirty="0"/>
          </a:p>
        </p:txBody>
      </p:sp>
      <p:sp>
        <p:nvSpPr>
          <p:cNvPr id="23" name="Slide Number Placeholder 22"/>
          <p:cNvSpPr>
            <a:spLocks noGrp="1"/>
          </p:cNvSpPr>
          <p:nvPr>
            <p:ph type="sldNum" sz="quarter" idx="4"/>
          </p:nvPr>
        </p:nvSpPr>
        <p:spPr>
          <a:xfrm>
            <a:off x="0" y="1123507"/>
            <a:ext cx="533400" cy="183357"/>
          </a:xfrm>
          <a:prstGeom prst="rect">
            <a:avLst/>
          </a:prstGeom>
        </p:spPr>
        <p:txBody>
          <a:bodyPr vert="horz" anchor="ctr" anchorCtr="0">
            <a:normAutofit/>
          </a:bodyPr>
          <a:lstStyle>
            <a:lvl1pPr algn="ctr" eaLnBrk="1" latinLnBrk="0" hangingPunct="1">
              <a:defRPr kumimoji="0" lang="tr-TR" sz="1400" b="1">
                <a:solidFill>
                  <a:srgbClr val="FFFFFF"/>
                </a:solidFill>
              </a:defRPr>
            </a:lvl1pPr>
            <a:extLst/>
          </a:lstStyle>
          <a:p>
            <a:pPr algn="ctr"/>
            <a:fld id="{8F82E0A0-C266-4798-8C8F-B9F91E9DA37E}" type="slidenum">
              <a:rPr kumimoji="0" lang="tr-TR" sz="1400" b="1">
                <a:solidFill>
                  <a:srgbClr val="FFFFFF"/>
                </a:solidFill>
              </a:rPr>
              <a:pPr algn="ctr"/>
              <a:t>‹#›</a:t>
            </a:fld>
            <a:endParaRPr kumimoji="0" lang="tr-TR" sz="1400" b="1" dirty="0">
              <a:solidFill>
                <a:srgbClr val="FFFFFF"/>
              </a:solidFill>
            </a:endParaRPr>
          </a:p>
        </p:txBody>
      </p:sp>
      <p:sp>
        <p:nvSpPr>
          <p:cNvPr id="22" name="Title Placeholder 21"/>
          <p:cNvSpPr>
            <a:spLocks noGrp="1"/>
          </p:cNvSpPr>
          <p:nvPr>
            <p:ph type="title"/>
          </p:nvPr>
        </p:nvSpPr>
        <p:spPr>
          <a:xfrm>
            <a:off x="609600" y="118110"/>
            <a:ext cx="8153400" cy="1005840"/>
          </a:xfrm>
          <a:prstGeom prst="rect">
            <a:avLst/>
          </a:prstGeom>
        </p:spPr>
        <p:txBody>
          <a:bodyPr vert="horz" anchor="b">
            <a:normAutofit/>
          </a:bodyPr>
          <a:lstStyle/>
          <a:p>
            <a:pPr eaLnBrk="1" latinLnBrk="0" hangingPunct="1"/>
            <a:r>
              <a:rPr kumimoji="0" lang="tr-TR"/>
              <a:t>Asıl başlık stili için tıklatın</a:t>
            </a:r>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8"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rtl="0" eaLnBrk="1" latinLnBrk="0" hangingPunct="1">
        <a:spcBef>
          <a:spcPct val="0"/>
        </a:spcBef>
        <a:buNone/>
        <a:defRPr kumimoji="0" lang="tr-TR" sz="4200" kern="1200">
          <a:solidFill>
            <a:schemeClr val="tx2"/>
          </a:solidFill>
          <a:latin typeface="+mj-lt"/>
          <a:ea typeface="+mj-ea"/>
          <a:cs typeface="+mj-cs"/>
        </a:defRPr>
      </a:lvl1pPr>
      <a:extLst/>
    </p:titleStyle>
    <p:bodyStyle>
      <a:lvl1pPr marL="320040" indent="-320040" algn="l" rtl="0" eaLnBrk="1" latinLnBrk="0" hangingPunct="1">
        <a:spcBef>
          <a:spcPts val="700"/>
        </a:spcBef>
        <a:buClr>
          <a:schemeClr val="accent2"/>
        </a:buClr>
        <a:buSzPct val="60000"/>
        <a:buFont typeface="Wingdings"/>
        <a:buChar char=""/>
        <a:defRPr kumimoji="0" lang="tr-TR"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lang="tr-T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lang="tr-T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lang="tr-T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lang="tr-T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kumimoji="0" lang="tr-T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tr-T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tr-T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tr-TR" sz="1800" kern="1200" baseline="0">
          <a:solidFill>
            <a:schemeClr val="tx1"/>
          </a:solidFill>
          <a:latin typeface="+mn-lt"/>
          <a:ea typeface="+mn-ea"/>
          <a:cs typeface="+mn-cs"/>
        </a:defRPr>
      </a:lvl9pPr>
      <a:extLst/>
    </p:bodyStyle>
    <p:otherStyle>
      <a:lvl1pPr marL="0" algn="l" rtl="0" eaLnBrk="1" latinLnBrk="0" hangingPunct="1">
        <a:defRPr kumimoji="0" lang="tr-TR" kern="1200">
          <a:solidFill>
            <a:schemeClr val="tx1"/>
          </a:solidFill>
          <a:latin typeface="+mn-lt"/>
          <a:ea typeface="+mn-ea"/>
          <a:cs typeface="+mn-cs"/>
        </a:defRPr>
      </a:lvl1pPr>
      <a:lvl2pPr marL="457200" algn="l" rtl="0" eaLnBrk="1" latinLnBrk="0" hangingPunct="1">
        <a:defRPr kumimoji="0" lang="tr-TR" kern="1200">
          <a:solidFill>
            <a:schemeClr val="tx1"/>
          </a:solidFill>
          <a:latin typeface="+mn-lt"/>
          <a:ea typeface="+mn-ea"/>
          <a:cs typeface="+mn-cs"/>
        </a:defRPr>
      </a:lvl2pPr>
      <a:lvl3pPr marL="914400" algn="l" rtl="0" eaLnBrk="1" latinLnBrk="0" hangingPunct="1">
        <a:defRPr kumimoji="0" lang="tr-TR" kern="1200">
          <a:solidFill>
            <a:schemeClr val="tx1"/>
          </a:solidFill>
          <a:latin typeface="+mn-lt"/>
          <a:ea typeface="+mn-ea"/>
          <a:cs typeface="+mn-cs"/>
        </a:defRPr>
      </a:lvl3pPr>
      <a:lvl4pPr marL="1371600" algn="l" rtl="0" eaLnBrk="1" latinLnBrk="0" hangingPunct="1">
        <a:defRPr kumimoji="0" lang="tr-TR" kern="1200">
          <a:solidFill>
            <a:schemeClr val="tx1"/>
          </a:solidFill>
          <a:latin typeface="+mn-lt"/>
          <a:ea typeface="+mn-ea"/>
          <a:cs typeface="+mn-cs"/>
        </a:defRPr>
      </a:lvl4pPr>
      <a:lvl5pPr marL="1828800" algn="l" rtl="0" eaLnBrk="1" latinLnBrk="0" hangingPunct="1">
        <a:defRPr kumimoji="0" lang="tr-TR" kern="1200">
          <a:solidFill>
            <a:schemeClr val="tx1"/>
          </a:solidFill>
          <a:latin typeface="+mn-lt"/>
          <a:ea typeface="+mn-ea"/>
          <a:cs typeface="+mn-cs"/>
        </a:defRPr>
      </a:lvl5pPr>
      <a:lvl6pPr marL="2286000" algn="l" rtl="0" eaLnBrk="1" latinLnBrk="0" hangingPunct="1">
        <a:defRPr kumimoji="0" lang="tr-TR" kern="1200">
          <a:solidFill>
            <a:schemeClr val="tx1"/>
          </a:solidFill>
          <a:latin typeface="+mn-lt"/>
          <a:ea typeface="+mn-ea"/>
          <a:cs typeface="+mn-cs"/>
        </a:defRPr>
      </a:lvl6pPr>
      <a:lvl7pPr marL="2743200" algn="l" rtl="0" eaLnBrk="1" latinLnBrk="0" hangingPunct="1">
        <a:defRPr kumimoji="0" lang="tr-TR" kern="1200">
          <a:solidFill>
            <a:schemeClr val="tx1"/>
          </a:solidFill>
          <a:latin typeface="+mn-lt"/>
          <a:ea typeface="+mn-ea"/>
          <a:cs typeface="+mn-cs"/>
        </a:defRPr>
      </a:lvl7pPr>
      <a:lvl8pPr marL="3200400" algn="l" rtl="0" eaLnBrk="1" latinLnBrk="0" hangingPunct="1">
        <a:defRPr kumimoji="0" lang="tr-TR" kern="1200">
          <a:solidFill>
            <a:schemeClr val="tx1"/>
          </a:solidFill>
          <a:latin typeface="+mn-lt"/>
          <a:ea typeface="+mn-ea"/>
          <a:cs typeface="+mn-cs"/>
        </a:defRPr>
      </a:lvl8pPr>
      <a:lvl9pPr marL="3657600" algn="l" rtl="0" eaLnBrk="1" latinLnBrk="0" hangingPunct="1">
        <a:defRPr kumimoji="0" lang="tr-T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hyperlink" Target="http://ab.org.tr/ab11/bildiri/15.pdf" TargetMode="External"/><Relationship Id="rId3" Type="http://schemas.openxmlformats.org/officeDocument/2006/relationships/hyperlink" Target="http://www.ismailgursoy.com.tr/nesne-yonelimli-programlama-oop-nedir/" TargetMode="External"/><Relationship Id="rId7" Type="http://schemas.openxmlformats.org/officeDocument/2006/relationships/hyperlink" Target="http://ismek.ibb.gov.tr/ismek-el-sanatlari-kurslari/webedition/file/2013_hbo_program_modulleri/nesnetabanliprogramlama1.pdf" TargetMode="External"/><Relationship Id="rId2" Type="http://schemas.openxmlformats.org/officeDocument/2006/relationships/hyperlink" Target="http://tr.wikipedia.org/wiki/Nesne_Y%C3%B6nelimli_Programlama" TargetMode="External"/><Relationship Id="rId1" Type="http://schemas.openxmlformats.org/officeDocument/2006/relationships/slideLayout" Target="../slideLayouts/slideLayout4.xml"/><Relationship Id="rId6" Type="http://schemas.openxmlformats.org/officeDocument/2006/relationships/hyperlink" Target="http://meraklibilisimci.com/2014/03/09/nesne-yonelimli-programlama-mantigi1-oop/" TargetMode="External"/><Relationship Id="rId5" Type="http://schemas.openxmlformats.org/officeDocument/2006/relationships/hyperlink" Target="http://ibrahim-ozdemir.blogcu.com/nesne-yonelimli-programlama-object-oriented-programming-nedir/6544819" TargetMode="External"/><Relationship Id="rId4" Type="http://schemas.openxmlformats.org/officeDocument/2006/relationships/hyperlink" Target="http://ulas.firat.edu.tr/py/index.php/nesne-tabanli-programlama-nedir/"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tr.wikipedia.org/wiki/Bilgi" TargetMode="External"/><Relationship Id="rId2" Type="http://schemas.openxmlformats.org/officeDocument/2006/relationships/hyperlink" Target="http://tr.wikipedia.org/wiki/1960" TargetMode="External"/><Relationship Id="rId1" Type="http://schemas.openxmlformats.org/officeDocument/2006/relationships/slideLayout" Target="../slideLayouts/slideLayout4.xml"/><Relationship Id="rId6" Type="http://schemas.openxmlformats.org/officeDocument/2006/relationships/hyperlink" Target="http://tr.wikipedia.org/wiki/Kal%C4%B1t%C4%B1m_(programlama)" TargetMode="External"/><Relationship Id="rId5" Type="http://schemas.openxmlformats.org/officeDocument/2006/relationships/hyperlink" Target="http://tr.wikipedia.org/wiki/%C3%87ok_bi%C3%A7imlilik" TargetMode="External"/><Relationship Id="rId4" Type="http://schemas.openxmlformats.org/officeDocument/2006/relationships/hyperlink" Target="http://tr.wikipedia.org/wiki/Veri_soyutlama"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tr.wikipedia.org/wiki/Yordamsal_programlama"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Rectangle 2"/>
          <p:cNvSpPr>
            <a:spLocks noGrp="1"/>
          </p:cNvSpPr>
          <p:nvPr>
            <p:ph type="body" sz="half" idx="2"/>
          </p:nvPr>
        </p:nvSpPr>
        <p:spPr>
          <a:xfrm>
            <a:off x="1600200" y="4114800"/>
            <a:ext cx="7315200" cy="1028700"/>
          </a:xfrm>
        </p:spPr>
        <p:txBody>
          <a:bodyPr>
            <a:normAutofit/>
          </a:bodyPr>
          <a:lstStyle/>
          <a:p>
            <a:r>
              <a:rPr lang="tr-TR" sz="1400" b="1" dirty="0">
                <a:latin typeface="Calibri" pitchFamily="34" charset="0"/>
                <a:cs typeface="Calibri" pitchFamily="34" charset="0"/>
              </a:rPr>
              <a:t>KIRIKKALE ÜNİVERSİTESİ FEN BİLİMLERİ ENSTİTÜSÜ</a:t>
            </a:r>
          </a:p>
          <a:p>
            <a:r>
              <a:rPr lang="tr-TR" sz="1400" b="1" dirty="0">
                <a:latin typeface="Calibri" pitchFamily="34" charset="0"/>
                <a:cs typeface="Calibri" pitchFamily="34" charset="0"/>
              </a:rPr>
              <a:t>BİLGİSAYAR MÜHENDİSLİĞİ </a:t>
            </a:r>
          </a:p>
          <a:p>
            <a:r>
              <a:rPr lang="tr-TR" sz="1400" b="1" dirty="0">
                <a:latin typeface="Calibri" pitchFamily="34" charset="0"/>
                <a:cs typeface="Calibri" pitchFamily="34" charset="0"/>
              </a:rPr>
              <a:t>HAKAN KÖR 				DANIŞMAN: Prof. Dr. Hasan ERBAY</a:t>
            </a:r>
          </a:p>
          <a:p>
            <a:endParaRPr lang="tr-TR" sz="2400" b="1" dirty="0">
              <a:latin typeface="Calibri" pitchFamily="34" charset="0"/>
              <a:cs typeface="Calibri" pitchFamily="34" charset="0"/>
            </a:endParaRPr>
          </a:p>
        </p:txBody>
      </p:sp>
      <p:sp>
        <p:nvSpPr>
          <p:cNvPr id="4" name="Rectangle 3"/>
          <p:cNvSpPr>
            <a:spLocks noGrp="1"/>
          </p:cNvSpPr>
          <p:nvPr>
            <p:ph type="title"/>
          </p:nvPr>
        </p:nvSpPr>
        <p:spPr/>
        <p:txBody>
          <a:bodyPr>
            <a:normAutofit fontScale="90000"/>
          </a:bodyPr>
          <a:lstStyle/>
          <a:p>
            <a:r>
              <a:rPr lang="tr-TR" dirty="0"/>
              <a:t>PHP FRAMEWORKLERİN KARŞILAŞTIRILMASI</a:t>
            </a:r>
          </a:p>
        </p:txBody>
      </p:sp>
      <p:pic>
        <p:nvPicPr>
          <p:cNvPr id="6" name="Resim Yer Tutucusu 5"/>
          <p:cNvPicPr>
            <a:picLocks noGrp="1" noChangeAspect="1"/>
          </p:cNvPicPr>
          <p:nvPr>
            <p:ph type="pic" idx="1"/>
          </p:nvPr>
        </p:nvPicPr>
        <p:blipFill rotWithShape="1">
          <a:blip r:embed="rId3">
            <a:extLst>
              <a:ext uri="{28A0092B-C50C-407E-A947-70E740481C1C}">
                <a14:useLocalDpi xmlns:a14="http://schemas.microsoft.com/office/drawing/2010/main" val="0"/>
              </a:ext>
            </a:extLst>
          </a:blip>
          <a:srcRect l="-561" t="-2586" r="22860" b="3574"/>
          <a:stretch/>
        </p:blipFill>
        <p:spPr>
          <a:xfrm>
            <a:off x="2195736" y="0"/>
            <a:ext cx="5894652" cy="3419856"/>
          </a:xfrm>
        </p:spPr>
      </p:pic>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2"/>
          <p:cNvSpPr txBox="1">
            <a:spLocks noChangeArrowheads="1"/>
          </p:cNvSpPr>
          <p:nvPr/>
        </p:nvSpPr>
        <p:spPr bwMode="auto">
          <a:xfrm>
            <a:off x="609600" y="1419622"/>
            <a:ext cx="8153400"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r>
              <a:rPr lang="tr-TR" sz="2000" b="1" dirty="0" err="1">
                <a:solidFill>
                  <a:srgbClr val="FF0000"/>
                </a:solidFill>
              </a:rPr>
              <a:t>Destruktör</a:t>
            </a:r>
            <a:r>
              <a:rPr lang="tr-TR" sz="2000" b="1" dirty="0">
                <a:solidFill>
                  <a:srgbClr val="FF0000"/>
                </a:solidFill>
              </a:rPr>
              <a:t> (Yıkıcı) Metotlar</a:t>
            </a:r>
          </a:p>
          <a:p>
            <a:pPr algn="just" eaLnBrk="0" hangingPunct="0"/>
            <a:endParaRPr lang="tr-TR" sz="2000" b="1" dirty="0">
              <a:solidFill>
                <a:srgbClr val="FF0000"/>
              </a:solidFill>
            </a:endParaRPr>
          </a:p>
          <a:p>
            <a:pPr algn="just"/>
            <a:r>
              <a:rPr lang="tr-TR" sz="2000" dirty="0"/>
              <a:t>Her sınıf içinde </a:t>
            </a:r>
            <a:r>
              <a:rPr lang="tr-TR" sz="2000" dirty="0" err="1"/>
              <a:t>konstruktör</a:t>
            </a:r>
            <a:r>
              <a:rPr lang="tr-TR" sz="2000" dirty="0"/>
              <a:t> yanında bir de </a:t>
            </a:r>
            <a:r>
              <a:rPr lang="tr-TR" sz="2000" dirty="0" err="1"/>
              <a:t>destruktör</a:t>
            </a:r>
            <a:r>
              <a:rPr lang="tr-TR" sz="2000" dirty="0"/>
              <a:t> bulunur. </a:t>
            </a:r>
            <a:r>
              <a:rPr lang="tr-TR" sz="2000" dirty="0" err="1"/>
              <a:t>Destruktör</a:t>
            </a:r>
            <a:r>
              <a:rPr lang="tr-TR" sz="2000" dirty="0"/>
              <a:t> ün görevi hayatı sona ermiş bir nesneyi sistem üzerinden uzaklaştırmaktır. Program bitiminde üretilen bütün nesneler </a:t>
            </a:r>
            <a:r>
              <a:rPr lang="tr-TR" sz="2000" dirty="0" err="1"/>
              <a:t>destruktör</a:t>
            </a:r>
            <a:r>
              <a:rPr lang="tr-TR" sz="2000" dirty="0"/>
              <a:t> aracılığıyla yok edilir.</a:t>
            </a:r>
            <a:endParaRPr lang="en-US" sz="2000" b="1" dirty="0">
              <a:solidFill>
                <a:srgbClr val="FF0000"/>
              </a:solidFill>
            </a:endParaRPr>
          </a:p>
        </p:txBody>
      </p:sp>
      <p:sp>
        <p:nvSpPr>
          <p:cNvPr id="5" name="Title 1"/>
          <p:cNvSpPr>
            <a:spLocks noGrp="1"/>
          </p:cNvSpPr>
          <p:nvPr>
            <p:ph type="title"/>
          </p:nvPr>
        </p:nvSpPr>
        <p:spPr>
          <a:xfrm>
            <a:off x="609600" y="118110"/>
            <a:ext cx="8153400" cy="1005840"/>
          </a:xfrm>
        </p:spPr>
        <p:txBody>
          <a:bodyPr>
            <a:noAutofit/>
          </a:bodyPr>
          <a:lstStyle/>
          <a:p>
            <a:pPr eaLnBrk="0" hangingPunct="0"/>
            <a:r>
              <a:rPr lang="tr-TR" sz="3600" dirty="0"/>
              <a:t>Nesne Yönelimli Programlama Terimleri</a:t>
            </a:r>
            <a:endParaRPr lang="en-US" sz="3600" dirty="0"/>
          </a:p>
        </p:txBody>
      </p:sp>
    </p:spTree>
    <p:extLst>
      <p:ext uri="{BB962C8B-B14F-4D97-AF65-F5344CB8AC3E}">
        <p14:creationId xmlns:p14="http://schemas.microsoft.com/office/powerpoint/2010/main" val="2910533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2"/>
          <p:cNvSpPr txBox="1">
            <a:spLocks noChangeArrowheads="1"/>
          </p:cNvSpPr>
          <p:nvPr/>
        </p:nvSpPr>
        <p:spPr bwMode="auto">
          <a:xfrm>
            <a:off x="609600" y="1347614"/>
            <a:ext cx="8153400"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lgn="just" eaLnBrk="0" hangingPunct="0">
              <a:buFont typeface="Arial" panose="020B0604020202020204" pitchFamily="34" charset="0"/>
              <a:buChar char="•"/>
            </a:pPr>
            <a:r>
              <a:rPr lang="tr-TR" sz="2000" b="1" dirty="0">
                <a:solidFill>
                  <a:srgbClr val="FF0000"/>
                </a:solidFill>
              </a:rPr>
              <a:t>Kalıtım (Miras)</a:t>
            </a:r>
          </a:p>
          <a:p>
            <a:pPr algn="just" eaLnBrk="0" hangingPunct="0"/>
            <a:r>
              <a:rPr lang="tr-TR" sz="2000" dirty="0"/>
              <a:t>OOP </a:t>
            </a:r>
            <a:r>
              <a:rPr lang="tr-TR" sz="2000" dirty="0" err="1"/>
              <a:t>nin</a:t>
            </a:r>
            <a:r>
              <a:rPr lang="tr-TR" sz="2000" dirty="0"/>
              <a:t> en büyük özelliklerinden birisi, sınıflar arasından miras bırakma tekniğiyle, yazılan kodun, defalarca başka bölümlerde kullanılabilmesidir.</a:t>
            </a:r>
            <a:br>
              <a:rPr lang="tr-TR" sz="2000" dirty="0"/>
            </a:br>
            <a:r>
              <a:rPr lang="tr-TR" sz="2000" dirty="0"/>
              <a:t>Nesneler sınıflardan üretilir. Taşıt isminde bir sınıfımız olduğunu düşünün. Bu sınıftan motorlu taşıtlar ve motorsuz taşıtlar isminde iki alt sınıf üretmemiz mümkündür. </a:t>
            </a:r>
            <a:r>
              <a:rPr lang="tr-TR" sz="2000" b="1" dirty="0"/>
              <a:t>Bu üretilen iki alt sınıf, taşıt isimli sınıfta olan tüm nesne metot ve değişkenleri miras olarak alırlar. Alt sınıflardan bir gram kod eklemeden, nesneler üretebiliriz Alt sınıflarda gerekli değişiklikleri yaparak, bu sınıfın nesnelerini özelleştirebiliriz.</a:t>
            </a:r>
            <a:r>
              <a:rPr lang="tr-TR" sz="2000" dirty="0"/>
              <a:t> Örneğin motorlu taşıt sınıfına, beygirgücü isminde bir değişken ekleyebiliriz. Bu alt sınıftan üretilecek bir nesne, taşıt isimli sınıfta olan tüm metot ve değişkenleri miras olarak aldığı gibi, ayrıca beygirgücü isminde yeni bir değişkene daha sahip </a:t>
            </a:r>
            <a:r>
              <a:rPr lang="tr-TR" sz="2000" dirty="0" err="1"/>
              <a:t>olacaktir</a:t>
            </a:r>
            <a:endParaRPr lang="tr-TR" sz="2000" b="1" dirty="0">
              <a:solidFill>
                <a:srgbClr val="FF0000"/>
              </a:solidFill>
            </a:endParaRPr>
          </a:p>
          <a:p>
            <a:pPr marL="342900" indent="-342900" algn="just" eaLnBrk="0" hangingPunct="0">
              <a:buFont typeface="Arial" panose="020B0604020202020204" pitchFamily="34" charset="0"/>
              <a:buChar char="•"/>
            </a:pPr>
            <a:endParaRPr lang="en-US" sz="2000" dirty="0"/>
          </a:p>
        </p:txBody>
      </p:sp>
      <p:sp>
        <p:nvSpPr>
          <p:cNvPr id="5" name="Title 1"/>
          <p:cNvSpPr>
            <a:spLocks noGrp="1"/>
          </p:cNvSpPr>
          <p:nvPr>
            <p:ph type="title"/>
          </p:nvPr>
        </p:nvSpPr>
        <p:spPr>
          <a:xfrm>
            <a:off x="609600" y="118110"/>
            <a:ext cx="8153400" cy="1005840"/>
          </a:xfrm>
        </p:spPr>
        <p:txBody>
          <a:bodyPr>
            <a:noAutofit/>
          </a:bodyPr>
          <a:lstStyle/>
          <a:p>
            <a:pPr eaLnBrk="0" hangingPunct="0"/>
            <a:r>
              <a:rPr lang="tr-TR" sz="3600" dirty="0"/>
              <a:t>Nesne Yönelimli Programlama Terimleri</a:t>
            </a:r>
            <a:endParaRPr lang="en-US" sz="3600" dirty="0"/>
          </a:p>
        </p:txBody>
      </p:sp>
    </p:spTree>
    <p:extLst>
      <p:ext uri="{BB962C8B-B14F-4D97-AF65-F5344CB8AC3E}">
        <p14:creationId xmlns:p14="http://schemas.microsoft.com/office/powerpoint/2010/main" val="3418560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t>Nesne Yönelimli Programlama Terimleri</a:t>
            </a:r>
            <a:endParaRPr lang="tr-TR" sz="3600" b="1" dirty="0"/>
          </a:p>
        </p:txBody>
      </p:sp>
      <p:sp>
        <p:nvSpPr>
          <p:cNvPr id="61" name="Text Box 12"/>
          <p:cNvSpPr txBox="1">
            <a:spLocks noChangeArrowheads="1"/>
          </p:cNvSpPr>
          <p:nvPr/>
        </p:nvSpPr>
        <p:spPr bwMode="auto">
          <a:xfrm>
            <a:off x="609600" y="1491630"/>
            <a:ext cx="81534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lgn="just" eaLnBrk="0" hangingPunct="0">
              <a:buFont typeface="Arial" panose="020B0604020202020204" pitchFamily="34" charset="0"/>
              <a:buChar char="•"/>
            </a:pPr>
            <a:r>
              <a:rPr lang="tr-TR" sz="2000" b="1" dirty="0">
                <a:solidFill>
                  <a:srgbClr val="FF0000"/>
                </a:solidFill>
              </a:rPr>
              <a:t>Kalıtım (Miras)</a:t>
            </a:r>
          </a:p>
        </p:txBody>
      </p:sp>
      <p:pic>
        <p:nvPicPr>
          <p:cNvPr id="3" name="Resim 2"/>
          <p:cNvPicPr>
            <a:picLocks noChangeAspect="1"/>
          </p:cNvPicPr>
          <p:nvPr/>
        </p:nvPicPr>
        <p:blipFill>
          <a:blip r:embed="rId2"/>
          <a:stretch>
            <a:fillRect/>
          </a:stretch>
        </p:blipFill>
        <p:spPr>
          <a:xfrm>
            <a:off x="1043608" y="1995686"/>
            <a:ext cx="2604861" cy="2227500"/>
          </a:xfrm>
          <a:prstGeom prst="rect">
            <a:avLst/>
          </a:prstGeom>
        </p:spPr>
      </p:pic>
      <p:pic>
        <p:nvPicPr>
          <p:cNvPr id="15" name="Resim 14"/>
          <p:cNvPicPr>
            <a:picLocks noChangeAspect="1"/>
          </p:cNvPicPr>
          <p:nvPr/>
        </p:nvPicPr>
        <p:blipFill>
          <a:blip r:embed="rId3"/>
          <a:stretch>
            <a:fillRect/>
          </a:stretch>
        </p:blipFill>
        <p:spPr>
          <a:xfrm>
            <a:off x="4962467" y="1708879"/>
            <a:ext cx="3832867" cy="3276282"/>
          </a:xfrm>
          <a:prstGeom prst="rect">
            <a:avLst/>
          </a:prstGeom>
        </p:spPr>
      </p:pic>
    </p:spTree>
    <p:extLst>
      <p:ext uri="{BB962C8B-B14F-4D97-AF65-F5344CB8AC3E}">
        <p14:creationId xmlns:p14="http://schemas.microsoft.com/office/powerpoint/2010/main" val="2688727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t>Nesne Yönelimli Programlamanın Yararları</a:t>
            </a:r>
            <a:endParaRPr lang="tr-TR" sz="3600" b="1" dirty="0"/>
          </a:p>
        </p:txBody>
      </p:sp>
      <p:grpSp>
        <p:nvGrpSpPr>
          <p:cNvPr id="4" name="Group 41"/>
          <p:cNvGrpSpPr>
            <a:grpSpLocks/>
          </p:cNvGrpSpPr>
          <p:nvPr/>
        </p:nvGrpSpPr>
        <p:grpSpPr bwMode="auto">
          <a:xfrm>
            <a:off x="827586" y="1491630"/>
            <a:ext cx="4752986" cy="609600"/>
            <a:chOff x="1440" y="1296"/>
            <a:chExt cx="2994" cy="384"/>
          </a:xfrm>
        </p:grpSpPr>
        <p:grpSp>
          <p:nvGrpSpPr>
            <p:cNvPr id="5" name="Group 42"/>
            <p:cNvGrpSpPr>
              <a:grpSpLocks/>
            </p:cNvGrpSpPr>
            <p:nvPr/>
          </p:nvGrpSpPr>
          <p:grpSpPr bwMode="auto">
            <a:xfrm>
              <a:off x="1440" y="1296"/>
              <a:ext cx="336" cy="384"/>
              <a:chOff x="982" y="214"/>
              <a:chExt cx="759" cy="872"/>
            </a:xfrm>
          </p:grpSpPr>
          <p:sp>
            <p:nvSpPr>
              <p:cNvPr id="8" name="Freeform 43"/>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9" name="Freeform 44"/>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 name="Freeform 45"/>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1" name="Freeform 46"/>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2" name="Freeform 47"/>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3" name="Freeform 48"/>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4" name="Freeform 49"/>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6" name="Rectangle 50"/>
            <p:cNvSpPr>
              <a:spLocks noChangeArrowheads="1"/>
            </p:cNvSpPr>
            <p:nvPr/>
          </p:nvSpPr>
          <p:spPr bwMode="auto">
            <a:xfrm>
              <a:off x="1991" y="1323"/>
              <a:ext cx="2443" cy="252"/>
            </a:xfrm>
            <a:prstGeom prst="rect">
              <a:avLst/>
            </a:prstGeom>
            <a:noFill/>
            <a:ln>
              <a:noFill/>
            </a:ln>
            <a:effectLst/>
            <a:extLst>
              <a:ext uri="{909E8E84-426E-40DD-AFC4-6F175D3DCCD1}">
                <a14:hiddenFill xmlns:a14="http://schemas.microsoft.com/office/drawing/2010/main">
                  <a:gradFill rotWithShape="1">
                    <a:gsLst>
                      <a:gs pos="0">
                        <a:schemeClr val="hlink">
                          <a:gamma/>
                          <a:tint val="42353"/>
                          <a:invGamma/>
                        </a:schemeClr>
                      </a:gs>
                      <a:gs pos="100000">
                        <a:schemeClr val="hlink"/>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just" eaLnBrk="0" hangingPunct="0"/>
              <a:r>
                <a:rPr lang="tr-TR" sz="2000" b="1" dirty="0"/>
                <a:t>Yazılan kodlar daha okunabilir olur</a:t>
              </a:r>
              <a:endParaRPr lang="tr-TR" sz="2000" dirty="0"/>
            </a:p>
          </p:txBody>
        </p:sp>
        <p:sp>
          <p:nvSpPr>
            <p:cNvPr id="7" name="Line 51"/>
            <p:cNvSpPr>
              <a:spLocks noChangeShapeType="1"/>
            </p:cNvSpPr>
            <p:nvPr/>
          </p:nvSpPr>
          <p:spPr bwMode="auto">
            <a:xfrm>
              <a:off x="1776" y="1584"/>
              <a:ext cx="2064" cy="0"/>
            </a:xfrm>
            <a:prstGeom prst="line">
              <a:avLst/>
            </a:prstGeom>
            <a:noFill/>
            <a:ln w="9525">
              <a:solidFill>
                <a:srgbClr val="99CC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grpSp>
        <p:nvGrpSpPr>
          <p:cNvPr id="16" name="Group 52"/>
          <p:cNvGrpSpPr>
            <a:grpSpLocks/>
          </p:cNvGrpSpPr>
          <p:nvPr/>
        </p:nvGrpSpPr>
        <p:grpSpPr bwMode="auto">
          <a:xfrm>
            <a:off x="827582" y="2177430"/>
            <a:ext cx="5761053" cy="609600"/>
            <a:chOff x="1440" y="1296"/>
            <a:chExt cx="3629" cy="384"/>
          </a:xfrm>
        </p:grpSpPr>
        <p:grpSp>
          <p:nvGrpSpPr>
            <p:cNvPr id="17" name="Group 53"/>
            <p:cNvGrpSpPr>
              <a:grpSpLocks/>
            </p:cNvGrpSpPr>
            <p:nvPr/>
          </p:nvGrpSpPr>
          <p:grpSpPr bwMode="auto">
            <a:xfrm>
              <a:off x="1440" y="1296"/>
              <a:ext cx="336" cy="384"/>
              <a:chOff x="982" y="214"/>
              <a:chExt cx="759" cy="872"/>
            </a:xfrm>
          </p:grpSpPr>
          <p:sp>
            <p:nvSpPr>
              <p:cNvPr id="20" name="Freeform 54"/>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1" name="Freeform 55"/>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2" name="Freeform 56"/>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3" name="Freeform 57"/>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4" name="Freeform 58"/>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5" name="Freeform 59"/>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6" name="Freeform 60"/>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18" name="Rectangle 61"/>
            <p:cNvSpPr>
              <a:spLocks noChangeArrowheads="1"/>
            </p:cNvSpPr>
            <p:nvPr/>
          </p:nvSpPr>
          <p:spPr bwMode="auto">
            <a:xfrm>
              <a:off x="1955" y="1361"/>
              <a:ext cx="3114" cy="252"/>
            </a:xfrm>
            <a:prstGeom prst="rect">
              <a:avLst/>
            </a:prstGeom>
            <a:noFill/>
            <a:ln>
              <a:noFill/>
            </a:ln>
            <a:effectLst/>
            <a:extLst>
              <a:ext uri="{909E8E84-426E-40DD-AFC4-6F175D3DCCD1}">
                <a14:hiddenFill xmlns:a14="http://schemas.microsoft.com/office/drawing/2010/main">
                  <a:gradFill rotWithShape="1">
                    <a:gsLst>
                      <a:gs pos="0">
                        <a:schemeClr val="accent2">
                          <a:gamma/>
                          <a:tint val="24314"/>
                          <a:invGamma/>
                        </a:schemeClr>
                      </a:gs>
                      <a:gs pos="100000">
                        <a:schemeClr val="accent2"/>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just" eaLnBrk="0" hangingPunct="0"/>
              <a:r>
                <a:rPr lang="tr-TR" sz="2000" b="1" dirty="0"/>
                <a:t>Oluşturulan kodlar tekrar tekrar kullanılabilir</a:t>
              </a:r>
            </a:p>
          </p:txBody>
        </p:sp>
        <p:sp>
          <p:nvSpPr>
            <p:cNvPr id="19" name="Line 62"/>
            <p:cNvSpPr>
              <a:spLocks noChangeShapeType="1"/>
            </p:cNvSpPr>
            <p:nvPr/>
          </p:nvSpPr>
          <p:spPr bwMode="auto">
            <a:xfrm>
              <a:off x="1776" y="1584"/>
              <a:ext cx="2064" cy="0"/>
            </a:xfrm>
            <a:prstGeom prst="line">
              <a:avLst/>
            </a:prstGeom>
            <a:noFill/>
            <a:ln w="9525">
              <a:solidFill>
                <a:srgbClr val="7BA6F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grpSp>
        <p:nvGrpSpPr>
          <p:cNvPr id="27" name="Group 63"/>
          <p:cNvGrpSpPr>
            <a:grpSpLocks/>
          </p:cNvGrpSpPr>
          <p:nvPr/>
        </p:nvGrpSpPr>
        <p:grpSpPr bwMode="auto">
          <a:xfrm>
            <a:off x="827584" y="2939430"/>
            <a:ext cx="7488244" cy="609600"/>
            <a:chOff x="1440" y="1296"/>
            <a:chExt cx="4717" cy="384"/>
          </a:xfrm>
        </p:grpSpPr>
        <p:grpSp>
          <p:nvGrpSpPr>
            <p:cNvPr id="28" name="Group 64"/>
            <p:cNvGrpSpPr>
              <a:grpSpLocks/>
            </p:cNvGrpSpPr>
            <p:nvPr/>
          </p:nvGrpSpPr>
          <p:grpSpPr bwMode="auto">
            <a:xfrm>
              <a:off x="1440" y="1296"/>
              <a:ext cx="336" cy="384"/>
              <a:chOff x="982" y="214"/>
              <a:chExt cx="759" cy="872"/>
            </a:xfrm>
          </p:grpSpPr>
          <p:sp>
            <p:nvSpPr>
              <p:cNvPr id="31" name="Freeform 65"/>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2" name="Freeform 66"/>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3" name="Freeform 67"/>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4" name="Freeform 68"/>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5" name="Freeform 69"/>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 name="Freeform 70"/>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7" name="Freeform 71"/>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29" name="Rectangle 72"/>
            <p:cNvSpPr>
              <a:spLocks noChangeArrowheads="1"/>
            </p:cNvSpPr>
            <p:nvPr/>
          </p:nvSpPr>
          <p:spPr bwMode="auto">
            <a:xfrm>
              <a:off x="1968" y="1348"/>
              <a:ext cx="4189" cy="252"/>
            </a:xfrm>
            <a:prstGeom prst="rect">
              <a:avLst/>
            </a:prstGeom>
            <a:noFill/>
            <a:ln>
              <a:noFill/>
            </a:ln>
            <a:effectLst/>
            <a:extLst>
              <a:ext uri="{909E8E84-426E-40DD-AFC4-6F175D3DCCD1}">
                <a14:hiddenFill xmlns:a14="http://schemas.microsoft.com/office/drawing/2010/main">
                  <a:gradFill rotWithShape="1">
                    <a:gsLst>
                      <a:gs pos="0">
                        <a:schemeClr val="folHlink">
                          <a:gamma/>
                          <a:tint val="21176"/>
                          <a:invGamma/>
                        </a:schemeClr>
                      </a:gs>
                      <a:gs pos="100000">
                        <a:schemeClr val="folHlink"/>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tr-TR" sz="2000" b="1" dirty="0" err="1"/>
                <a:t>Kapsülleme</a:t>
              </a:r>
              <a:r>
                <a:rPr lang="tr-TR" sz="2000" b="1" dirty="0"/>
                <a:t> sayesinde bireysel çalışma ortamı sunar</a:t>
              </a:r>
              <a:endParaRPr lang="en-US" sz="2000" dirty="0">
                <a:solidFill>
                  <a:srgbClr val="FF0000"/>
                </a:solidFill>
              </a:endParaRPr>
            </a:p>
          </p:txBody>
        </p:sp>
        <p:sp>
          <p:nvSpPr>
            <p:cNvPr id="30" name="Line 73"/>
            <p:cNvSpPr>
              <a:spLocks noChangeShapeType="1"/>
            </p:cNvSpPr>
            <p:nvPr/>
          </p:nvSpPr>
          <p:spPr bwMode="auto">
            <a:xfrm>
              <a:off x="1776" y="1584"/>
              <a:ext cx="2064" cy="0"/>
            </a:xfrm>
            <a:prstGeom prst="line">
              <a:avLst/>
            </a:prstGeom>
            <a:no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grpSp>
        <p:nvGrpSpPr>
          <p:cNvPr id="38" name="Group 96"/>
          <p:cNvGrpSpPr>
            <a:grpSpLocks/>
          </p:cNvGrpSpPr>
          <p:nvPr/>
        </p:nvGrpSpPr>
        <p:grpSpPr bwMode="auto">
          <a:xfrm>
            <a:off x="844673" y="3701431"/>
            <a:ext cx="5743589" cy="1103313"/>
            <a:chOff x="1440" y="1296"/>
            <a:chExt cx="3618" cy="695"/>
          </a:xfrm>
        </p:grpSpPr>
        <p:grpSp>
          <p:nvGrpSpPr>
            <p:cNvPr id="39" name="Group 97"/>
            <p:cNvGrpSpPr>
              <a:grpSpLocks/>
            </p:cNvGrpSpPr>
            <p:nvPr/>
          </p:nvGrpSpPr>
          <p:grpSpPr bwMode="auto">
            <a:xfrm>
              <a:off x="1440" y="1296"/>
              <a:ext cx="336" cy="384"/>
              <a:chOff x="982" y="214"/>
              <a:chExt cx="759" cy="872"/>
            </a:xfrm>
          </p:grpSpPr>
          <p:sp>
            <p:nvSpPr>
              <p:cNvPr id="42" name="Freeform 98"/>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3" name="Freeform 99"/>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4" name="Freeform 100"/>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5" name="Freeform 101"/>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6" name="Freeform 102"/>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7" name="Freeform 103"/>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8" name="Freeform 104"/>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40" name="Rectangle 105"/>
            <p:cNvSpPr>
              <a:spLocks noChangeArrowheads="1"/>
            </p:cNvSpPr>
            <p:nvPr/>
          </p:nvSpPr>
          <p:spPr bwMode="auto">
            <a:xfrm>
              <a:off x="1981" y="1351"/>
              <a:ext cx="3077" cy="252"/>
            </a:xfrm>
            <a:prstGeom prst="rect">
              <a:avLst/>
            </a:prstGeom>
            <a:noFill/>
            <a:ln>
              <a:noFill/>
            </a:ln>
            <a:effectLst/>
            <a:extLst>
              <a:ext uri="{909E8E84-426E-40DD-AFC4-6F175D3DCCD1}">
                <a14:hiddenFill xmlns:a14="http://schemas.microsoft.com/office/drawing/2010/main">
                  <a:gradFill rotWithShape="1">
                    <a:gsLst>
                      <a:gs pos="0">
                        <a:schemeClr val="hlink">
                          <a:gamma/>
                          <a:tint val="42353"/>
                          <a:invGamma/>
                        </a:schemeClr>
                      </a:gs>
                      <a:gs pos="100000">
                        <a:schemeClr val="hlink"/>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just" eaLnBrk="0" hangingPunct="0"/>
              <a:r>
                <a:rPr lang="tr-TR" sz="2000" b="1" dirty="0"/>
                <a:t>Tasarım avantajı ve şablon kullanım kolaylığı</a:t>
              </a:r>
            </a:p>
          </p:txBody>
        </p:sp>
        <p:sp>
          <p:nvSpPr>
            <p:cNvPr id="41" name="Line 106"/>
            <p:cNvSpPr>
              <a:spLocks noChangeShapeType="1"/>
            </p:cNvSpPr>
            <p:nvPr/>
          </p:nvSpPr>
          <p:spPr bwMode="auto">
            <a:xfrm>
              <a:off x="1776" y="1584"/>
              <a:ext cx="2064" cy="0"/>
            </a:xfrm>
            <a:prstGeom prst="line">
              <a:avLst/>
            </a:prstGeom>
            <a:noFill/>
            <a:ln w="9525">
              <a:solidFill>
                <a:srgbClr val="99CC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 name="Rectangle 105"/>
            <p:cNvSpPr>
              <a:spLocks noChangeArrowheads="1"/>
            </p:cNvSpPr>
            <p:nvPr/>
          </p:nvSpPr>
          <p:spPr bwMode="auto">
            <a:xfrm>
              <a:off x="2028" y="1739"/>
              <a:ext cx="1306" cy="252"/>
            </a:xfrm>
            <a:prstGeom prst="rect">
              <a:avLst/>
            </a:prstGeom>
            <a:noFill/>
            <a:ln>
              <a:noFill/>
            </a:ln>
            <a:effectLst/>
            <a:extLst>
              <a:ext uri="{909E8E84-426E-40DD-AFC4-6F175D3DCCD1}">
                <a14:hiddenFill xmlns:a14="http://schemas.microsoft.com/office/drawing/2010/main">
                  <a:gradFill rotWithShape="1">
                    <a:gsLst>
                      <a:gs pos="0">
                        <a:schemeClr val="hlink">
                          <a:gamma/>
                          <a:tint val="42353"/>
                          <a:invGamma/>
                        </a:schemeClr>
                      </a:gs>
                      <a:gs pos="100000">
                        <a:schemeClr val="hlink"/>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just" eaLnBrk="0" hangingPunct="0"/>
              <a:r>
                <a:rPr lang="tr-TR" sz="2000" b="1" dirty="0"/>
                <a:t>Gelişime açıklıktır</a:t>
              </a:r>
              <a:endParaRPr lang="tr-TR" sz="2000" dirty="0"/>
            </a:p>
          </p:txBody>
        </p:sp>
      </p:grpSp>
      <p:grpSp>
        <p:nvGrpSpPr>
          <p:cNvPr id="49" name="Group 63"/>
          <p:cNvGrpSpPr>
            <a:grpSpLocks/>
          </p:cNvGrpSpPr>
          <p:nvPr/>
        </p:nvGrpSpPr>
        <p:grpSpPr bwMode="auto">
          <a:xfrm>
            <a:off x="906013" y="4410425"/>
            <a:ext cx="3810003" cy="609601"/>
            <a:chOff x="1440" y="1296"/>
            <a:chExt cx="2400" cy="384"/>
          </a:xfrm>
        </p:grpSpPr>
        <p:grpSp>
          <p:nvGrpSpPr>
            <p:cNvPr id="50" name="Group 64"/>
            <p:cNvGrpSpPr>
              <a:grpSpLocks/>
            </p:cNvGrpSpPr>
            <p:nvPr/>
          </p:nvGrpSpPr>
          <p:grpSpPr bwMode="auto">
            <a:xfrm>
              <a:off x="1440" y="1296"/>
              <a:ext cx="336" cy="384"/>
              <a:chOff x="982" y="214"/>
              <a:chExt cx="759" cy="872"/>
            </a:xfrm>
          </p:grpSpPr>
          <p:sp>
            <p:nvSpPr>
              <p:cNvPr id="53" name="Freeform 65"/>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4" name="Freeform 66"/>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5" name="Freeform 67"/>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6" name="Freeform 68"/>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7" name="Freeform 69"/>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8" name="Freeform 70"/>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9" name="Freeform 71"/>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52" name="Line 73"/>
            <p:cNvSpPr>
              <a:spLocks noChangeShapeType="1"/>
            </p:cNvSpPr>
            <p:nvPr/>
          </p:nvSpPr>
          <p:spPr bwMode="auto">
            <a:xfrm>
              <a:off x="1776" y="1584"/>
              <a:ext cx="2064" cy="0"/>
            </a:xfrm>
            <a:prstGeom prst="line">
              <a:avLst/>
            </a:prstGeom>
            <a:no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spTree>
    <p:extLst>
      <p:ext uri="{BB962C8B-B14F-4D97-AF65-F5344CB8AC3E}">
        <p14:creationId xmlns:p14="http://schemas.microsoft.com/office/powerpoint/2010/main" val="1282705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t>Framework Nedir?</a:t>
            </a:r>
            <a:endParaRPr lang="tr-TR" sz="3600" b="1" dirty="0"/>
          </a:p>
        </p:txBody>
      </p:sp>
      <p:sp>
        <p:nvSpPr>
          <p:cNvPr id="61" name="Text Box 12"/>
          <p:cNvSpPr txBox="1">
            <a:spLocks noChangeArrowheads="1"/>
          </p:cNvSpPr>
          <p:nvPr/>
        </p:nvSpPr>
        <p:spPr bwMode="auto">
          <a:xfrm>
            <a:off x="609600" y="1491630"/>
            <a:ext cx="81534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tr-TR" sz="2000" b="1" dirty="0">
                <a:solidFill>
                  <a:srgbClr val="FF0000"/>
                </a:solidFill>
              </a:rPr>
              <a:t>Framework, </a:t>
            </a:r>
            <a:r>
              <a:rPr lang="tr-TR" sz="2000" dirty="0"/>
              <a:t>yazılımın iskeletini oluşturan, fonksiyon ve sınıflardan oluşan geniş çaplı bir kütüphaneye sahip uygulama çatısıdır. Framework proje sürecini hızlandırır, düzenli ve temiz kod yazımını kolaylaştırır ve yazılıma belli bir standart kazandırır. Piyasada bulunan çoğu </a:t>
            </a:r>
            <a:r>
              <a:rPr lang="tr-TR" sz="2000" dirty="0" err="1"/>
              <a:t>framework</a:t>
            </a:r>
            <a:r>
              <a:rPr lang="tr-TR" sz="2000" dirty="0"/>
              <a:t> kendi içinde </a:t>
            </a:r>
            <a:r>
              <a:rPr lang="tr-TR" sz="2000" b="1" dirty="0"/>
              <a:t>MVC</a:t>
            </a:r>
            <a:r>
              <a:rPr lang="tr-TR" sz="2000" dirty="0"/>
              <a:t> </a:t>
            </a:r>
          </a:p>
          <a:p>
            <a:pPr algn="just"/>
            <a:r>
              <a:rPr lang="tr-TR" sz="2000" dirty="0"/>
              <a:t>tasarım desenini barındırır. Ancak bu </a:t>
            </a:r>
            <a:r>
              <a:rPr lang="tr-TR" sz="2000" b="1" dirty="0"/>
              <a:t>MVC</a:t>
            </a:r>
            <a:r>
              <a:rPr lang="tr-TR" sz="2000" dirty="0"/>
              <a:t> ile </a:t>
            </a:r>
            <a:r>
              <a:rPr lang="tr-TR" sz="2000" b="1" dirty="0" err="1"/>
              <a:t>FRAMEWORK</a:t>
            </a:r>
            <a:r>
              <a:rPr lang="tr-TR" sz="2000" dirty="0" err="1"/>
              <a:t>'ün</a:t>
            </a:r>
            <a:r>
              <a:rPr lang="tr-TR" sz="2000" dirty="0"/>
              <a:t> ayrılmaz 2 terim olduğu anlamına gelmiyor. Framework kullanmadan da MVC kullanılabilir. </a:t>
            </a:r>
          </a:p>
        </p:txBody>
      </p:sp>
    </p:spTree>
    <p:extLst>
      <p:ext uri="{BB962C8B-B14F-4D97-AF65-F5344CB8AC3E}">
        <p14:creationId xmlns:p14="http://schemas.microsoft.com/office/powerpoint/2010/main" val="1229716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t>MVC Nedir?</a:t>
            </a:r>
            <a:endParaRPr lang="tr-TR" sz="3600" b="1" dirty="0"/>
          </a:p>
        </p:txBody>
      </p:sp>
      <p:sp>
        <p:nvSpPr>
          <p:cNvPr id="61" name="Text Box 12"/>
          <p:cNvSpPr txBox="1">
            <a:spLocks noChangeArrowheads="1"/>
          </p:cNvSpPr>
          <p:nvPr/>
        </p:nvSpPr>
        <p:spPr bwMode="auto">
          <a:xfrm>
            <a:off x="609600" y="1491630"/>
            <a:ext cx="81534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tr-TR" sz="2000" dirty="0"/>
              <a:t>Adını Model </a:t>
            </a:r>
            <a:r>
              <a:rPr lang="tr-TR" sz="2000" dirty="0" err="1"/>
              <a:t>View</a:t>
            </a:r>
            <a:r>
              <a:rPr lang="tr-TR" sz="2000" dirty="0"/>
              <a:t> </a:t>
            </a:r>
            <a:r>
              <a:rPr lang="tr-TR" sz="2000" dirty="0" err="1"/>
              <a:t>Controller'in</a:t>
            </a:r>
            <a:r>
              <a:rPr lang="tr-TR" sz="2000" dirty="0"/>
              <a:t> baş harflerinden alan tasarım desenidir. Sunduğu katmanlı mimari sayesinde, uygulamanın kullanıcı </a:t>
            </a:r>
            <a:r>
              <a:rPr lang="tr-TR" sz="2000" dirty="0" err="1"/>
              <a:t>arayüzü</a:t>
            </a:r>
            <a:r>
              <a:rPr lang="tr-TR" sz="2000" dirty="0"/>
              <a:t> ve mantık kısmını birbirinden ayırır. </a:t>
            </a: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9952" y="2322934"/>
            <a:ext cx="4585692" cy="3057128"/>
          </a:xfrm>
          <a:prstGeom prst="rect">
            <a:avLst/>
          </a:prstGeom>
        </p:spPr>
      </p:pic>
    </p:spTree>
    <p:extLst>
      <p:ext uri="{BB962C8B-B14F-4D97-AF65-F5344CB8AC3E}">
        <p14:creationId xmlns:p14="http://schemas.microsoft.com/office/powerpoint/2010/main" val="4176123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t>MVC Nedir?</a:t>
            </a:r>
            <a:endParaRPr lang="tr-TR" sz="3600" b="1" dirty="0"/>
          </a:p>
        </p:txBody>
      </p:sp>
      <p:sp>
        <p:nvSpPr>
          <p:cNvPr id="61" name="Text Box 12"/>
          <p:cNvSpPr txBox="1">
            <a:spLocks noChangeArrowheads="1"/>
          </p:cNvSpPr>
          <p:nvPr/>
        </p:nvSpPr>
        <p:spPr bwMode="auto">
          <a:xfrm>
            <a:off x="609600" y="1491630"/>
            <a:ext cx="8354888"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tr-TR" sz="2000" b="1" dirty="0">
                <a:solidFill>
                  <a:srgbClr val="FF0000"/>
                </a:solidFill>
              </a:rPr>
              <a:t>Model :</a:t>
            </a:r>
          </a:p>
          <a:p>
            <a:pPr algn="just"/>
            <a:r>
              <a:rPr lang="tr-TR" sz="2000" dirty="0"/>
              <a:t>İş mantığı (Business </a:t>
            </a:r>
            <a:r>
              <a:rPr lang="tr-TR" sz="2000" dirty="0" err="1"/>
              <a:t>Logic</a:t>
            </a:r>
            <a:r>
              <a:rPr lang="tr-TR" sz="2000" dirty="0"/>
              <a:t>) bölümüdür. Tek katmandan oluşabileceği gibi, birden fazla katmanda da oluşabilir. </a:t>
            </a:r>
            <a:r>
              <a:rPr lang="tr-TR" sz="2000" dirty="0" err="1"/>
              <a:t>Controller'den</a:t>
            </a:r>
            <a:r>
              <a:rPr lang="tr-TR" sz="2000" dirty="0"/>
              <a:t> gelen değerleri işler ve geriye döndürür. Model katmanında herhangi bir </a:t>
            </a:r>
            <a:r>
              <a:rPr lang="tr-TR" sz="2000" dirty="0" err="1"/>
              <a:t>output</a:t>
            </a:r>
            <a:r>
              <a:rPr lang="tr-TR" sz="2000" dirty="0"/>
              <a:t> işlemi yapılmaz.</a:t>
            </a:r>
          </a:p>
          <a:p>
            <a:pPr algn="just"/>
            <a:r>
              <a:rPr lang="tr-TR" sz="2000" b="1" dirty="0" err="1">
                <a:solidFill>
                  <a:srgbClr val="FF0000"/>
                </a:solidFill>
              </a:rPr>
              <a:t>View</a:t>
            </a:r>
            <a:r>
              <a:rPr lang="tr-TR" sz="2000" b="1" dirty="0">
                <a:solidFill>
                  <a:srgbClr val="FF0000"/>
                </a:solidFill>
              </a:rPr>
              <a:t> :</a:t>
            </a:r>
          </a:p>
          <a:p>
            <a:pPr algn="just"/>
            <a:r>
              <a:rPr lang="tr-TR" sz="2000" dirty="0"/>
              <a:t>Uygulamanın kullanıcıya gösterilen </a:t>
            </a:r>
            <a:r>
              <a:rPr lang="tr-TR" sz="2000" dirty="0" err="1"/>
              <a:t>arayüzünün</a:t>
            </a:r>
            <a:r>
              <a:rPr lang="tr-TR" sz="2000" dirty="0"/>
              <a:t> bulunduğu katmandır. Html, </a:t>
            </a:r>
            <a:r>
              <a:rPr lang="tr-TR" sz="2000" dirty="0" err="1"/>
              <a:t>Css</a:t>
            </a:r>
            <a:r>
              <a:rPr lang="tr-TR" sz="2000" dirty="0"/>
              <a:t>, </a:t>
            </a:r>
            <a:r>
              <a:rPr lang="tr-TR" sz="2000" dirty="0" err="1"/>
              <a:t>Javascript</a:t>
            </a:r>
            <a:r>
              <a:rPr lang="tr-TR" sz="2000" dirty="0"/>
              <a:t> vb. bu katmanda bulunur.</a:t>
            </a:r>
          </a:p>
          <a:p>
            <a:pPr algn="just"/>
            <a:r>
              <a:rPr lang="tr-TR" sz="2000" b="1" dirty="0">
                <a:solidFill>
                  <a:srgbClr val="FF0000"/>
                </a:solidFill>
              </a:rPr>
              <a:t>Controller :</a:t>
            </a:r>
          </a:p>
          <a:p>
            <a:pPr algn="just"/>
            <a:r>
              <a:rPr lang="tr-TR" sz="2000" dirty="0"/>
              <a:t>Uygulamanın karar mekanizmasıdır. Model ile </a:t>
            </a:r>
            <a:r>
              <a:rPr lang="tr-TR" sz="2000" dirty="0" err="1"/>
              <a:t>View</a:t>
            </a:r>
            <a:r>
              <a:rPr lang="tr-TR" sz="2000" dirty="0"/>
              <a:t> arasında köprü görevi görür. </a:t>
            </a:r>
          </a:p>
        </p:txBody>
      </p:sp>
    </p:spTree>
    <p:extLst>
      <p:ext uri="{BB962C8B-B14F-4D97-AF65-F5344CB8AC3E}">
        <p14:creationId xmlns:p14="http://schemas.microsoft.com/office/powerpoint/2010/main" val="3642328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t>MVC Avantajları</a:t>
            </a:r>
            <a:endParaRPr lang="tr-TR" sz="3600" b="1" dirty="0"/>
          </a:p>
        </p:txBody>
      </p:sp>
      <p:sp>
        <p:nvSpPr>
          <p:cNvPr id="61" name="Text Box 12"/>
          <p:cNvSpPr txBox="1">
            <a:spLocks noChangeArrowheads="1"/>
          </p:cNvSpPr>
          <p:nvPr/>
        </p:nvSpPr>
        <p:spPr bwMode="auto">
          <a:xfrm>
            <a:off x="609600" y="1491630"/>
            <a:ext cx="8354888"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buFont typeface="Arial" panose="020B0604020202020204" pitchFamily="34" charset="0"/>
              <a:buChar char="•"/>
            </a:pPr>
            <a:r>
              <a:rPr lang="tr-TR" sz="2000" dirty="0"/>
              <a:t>Temiz ve düzenli kod yazımını kolaylaştırır.</a:t>
            </a:r>
          </a:p>
          <a:p>
            <a:endParaRPr lang="tr-TR" sz="2000" dirty="0"/>
          </a:p>
          <a:p>
            <a:pPr marL="342900" indent="-342900">
              <a:buFont typeface="Arial" panose="020B0604020202020204" pitchFamily="34" charset="0"/>
              <a:buChar char="•"/>
            </a:pPr>
            <a:r>
              <a:rPr lang="tr-TR" sz="2000" dirty="0"/>
              <a:t>Kodların daha kolay optimize edilmesini, genişletilmesini ve yeniden kullanılmasını sağlar.</a:t>
            </a:r>
          </a:p>
          <a:p>
            <a:endParaRPr lang="tr-TR" sz="2000" dirty="0"/>
          </a:p>
          <a:p>
            <a:pPr marL="342900" indent="-342900">
              <a:buFont typeface="Arial" panose="020B0604020202020204" pitchFamily="34" charset="0"/>
              <a:buChar char="•"/>
            </a:pPr>
            <a:r>
              <a:rPr lang="tr-TR" sz="2000" dirty="0"/>
              <a:t>Takım çalışmasını kolaylaştırır</a:t>
            </a:r>
          </a:p>
          <a:p>
            <a:pPr marL="342900" indent="-342900">
              <a:buFont typeface="Arial" panose="020B0604020202020204" pitchFamily="34" charset="0"/>
              <a:buChar char="•"/>
            </a:pPr>
            <a:endParaRPr lang="tr-TR" sz="2000" dirty="0"/>
          </a:p>
          <a:p>
            <a:pPr marL="342900" indent="-342900">
              <a:buFont typeface="Arial" panose="020B0604020202020204" pitchFamily="34" charset="0"/>
              <a:buChar char="•"/>
            </a:pPr>
            <a:r>
              <a:rPr lang="tr-TR" sz="2000" dirty="0"/>
              <a:t>Tasarımsal değişiklikler, iş mantığı kısmından bağımsız yapılır.</a:t>
            </a:r>
          </a:p>
          <a:p>
            <a:endParaRPr lang="tr-TR" sz="2000" dirty="0"/>
          </a:p>
          <a:p>
            <a:pPr marL="342900" indent="-342900">
              <a:buFont typeface="Arial" panose="020B0604020202020204" pitchFamily="34" charset="0"/>
              <a:buChar char="•"/>
            </a:pPr>
            <a:r>
              <a:rPr lang="tr-TR" sz="2000" dirty="0"/>
              <a:t>Hata ayıklamayı ve kodu test etmeyi kolaylaştırır.</a:t>
            </a:r>
          </a:p>
        </p:txBody>
      </p:sp>
    </p:spTree>
    <p:extLst>
      <p:ext uri="{BB962C8B-B14F-4D97-AF65-F5344CB8AC3E}">
        <p14:creationId xmlns:p14="http://schemas.microsoft.com/office/powerpoint/2010/main" val="733698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t>Framework Avantajları</a:t>
            </a:r>
            <a:endParaRPr lang="tr-TR" sz="3600" b="1" dirty="0"/>
          </a:p>
        </p:txBody>
      </p:sp>
      <p:sp>
        <p:nvSpPr>
          <p:cNvPr id="61" name="Text Box 12"/>
          <p:cNvSpPr txBox="1">
            <a:spLocks noChangeArrowheads="1"/>
          </p:cNvSpPr>
          <p:nvPr/>
        </p:nvSpPr>
        <p:spPr bwMode="auto">
          <a:xfrm>
            <a:off x="609600" y="1347614"/>
            <a:ext cx="8153400"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tr-TR" sz="2000" dirty="0"/>
              <a:t>•Bir çok yazılımcı tarafından test edilerek güvenlik ve performans optimizasyonlarının yapılmış olması</a:t>
            </a:r>
          </a:p>
          <a:p>
            <a:pPr algn="just"/>
            <a:r>
              <a:rPr lang="tr-TR" sz="2000" dirty="0"/>
              <a:t>•Proje süreçlerini kolaylaştırması ve hızlandırması</a:t>
            </a:r>
          </a:p>
          <a:p>
            <a:pPr algn="just"/>
            <a:r>
              <a:rPr lang="tr-TR" sz="2000" dirty="0"/>
              <a:t>•Düzenli ve Temiz kod yazımını kolaylaştırması</a:t>
            </a:r>
          </a:p>
          <a:p>
            <a:pPr algn="just"/>
            <a:r>
              <a:rPr lang="tr-TR" sz="2000" dirty="0"/>
              <a:t>•Ekip halinde proje geliştirirken karışıklığı önlemesi ve görev </a:t>
            </a:r>
          </a:p>
          <a:p>
            <a:pPr algn="just"/>
            <a:r>
              <a:rPr lang="tr-TR" sz="2000" dirty="0"/>
              <a:t>paylaşımını kolaylaştırması</a:t>
            </a:r>
          </a:p>
          <a:p>
            <a:pPr algn="just"/>
            <a:r>
              <a:rPr lang="tr-TR" sz="2000" dirty="0"/>
              <a:t>•Barındırdıkları database adaptörleri sayesinde farklı Veritabanı türlerine kolay bir şekilde Entegre Edilebilmesi</a:t>
            </a:r>
          </a:p>
          <a:p>
            <a:pPr algn="just"/>
            <a:r>
              <a:rPr lang="tr-TR" sz="2000" dirty="0"/>
              <a:t>•İş görüşmelerinde avantaj sağlaması (</a:t>
            </a:r>
            <a:r>
              <a:rPr lang="tr-TR" sz="2000" dirty="0" err="1"/>
              <a:t>Php</a:t>
            </a:r>
            <a:r>
              <a:rPr lang="tr-TR" sz="2000" dirty="0"/>
              <a:t> Developer iş ilanlarını incelediğinizde "... </a:t>
            </a:r>
            <a:r>
              <a:rPr lang="tr-TR" sz="2000" dirty="0" err="1"/>
              <a:t>Framework'üne</a:t>
            </a:r>
            <a:r>
              <a:rPr lang="tr-TR" sz="2000" dirty="0"/>
              <a:t> hakim" , "En az 1 </a:t>
            </a:r>
            <a:r>
              <a:rPr lang="tr-TR" sz="2000" dirty="0" err="1"/>
              <a:t>framework</a:t>
            </a:r>
            <a:r>
              <a:rPr lang="tr-TR" sz="2000" dirty="0"/>
              <a:t> tecrübesi olan" vb. şartları sıkça görür olduk.)</a:t>
            </a:r>
          </a:p>
        </p:txBody>
      </p:sp>
    </p:spTree>
    <p:extLst>
      <p:ext uri="{BB962C8B-B14F-4D97-AF65-F5344CB8AC3E}">
        <p14:creationId xmlns:p14="http://schemas.microsoft.com/office/powerpoint/2010/main" val="447288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err="1"/>
              <a:t>Frameworklerin</a:t>
            </a:r>
            <a:r>
              <a:rPr lang="tr-TR" sz="3600" dirty="0"/>
              <a:t> Karşılaştırılması</a:t>
            </a:r>
            <a:endParaRPr lang="tr-TR" sz="3600" b="1"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9311" y="1367726"/>
            <a:ext cx="5887026" cy="3775774"/>
          </a:xfrm>
          <a:prstGeom prst="rect">
            <a:avLst/>
          </a:prstGeom>
        </p:spPr>
      </p:pic>
    </p:spTree>
    <p:extLst>
      <p:ext uri="{BB962C8B-B14F-4D97-AF65-F5344CB8AC3E}">
        <p14:creationId xmlns:p14="http://schemas.microsoft.com/office/powerpoint/2010/main" val="375355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b="1" dirty="0"/>
              <a:t>İçerik</a:t>
            </a:r>
          </a:p>
        </p:txBody>
      </p:sp>
      <p:grpSp>
        <p:nvGrpSpPr>
          <p:cNvPr id="6" name="Group 3"/>
          <p:cNvGrpSpPr>
            <a:grpSpLocks/>
          </p:cNvGrpSpPr>
          <p:nvPr/>
        </p:nvGrpSpPr>
        <p:grpSpPr bwMode="auto">
          <a:xfrm>
            <a:off x="683568" y="1501281"/>
            <a:ext cx="580058" cy="506342"/>
            <a:chOff x="1110" y="2656"/>
            <a:chExt cx="1549" cy="1351"/>
          </a:xfrm>
        </p:grpSpPr>
        <p:sp>
          <p:nvSpPr>
            <p:cNvPr id="7" name="AutoShape 4"/>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8" name="AutoShape 5"/>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9" name="AutoShape 6"/>
            <p:cNvSpPr>
              <a:spLocks noChangeArrowheads="1"/>
            </p:cNvSpPr>
            <p:nvPr/>
          </p:nvSpPr>
          <p:spPr bwMode="gray">
            <a:xfrm>
              <a:off x="1200" y="2736"/>
              <a:ext cx="1350" cy="1168"/>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grpSp>
        <p:nvGrpSpPr>
          <p:cNvPr id="10" name="Group 7"/>
          <p:cNvGrpSpPr>
            <a:grpSpLocks/>
          </p:cNvGrpSpPr>
          <p:nvPr/>
        </p:nvGrpSpPr>
        <p:grpSpPr bwMode="auto">
          <a:xfrm>
            <a:off x="683568" y="2415681"/>
            <a:ext cx="580058" cy="506342"/>
            <a:chOff x="3174" y="2656"/>
            <a:chExt cx="1549" cy="1351"/>
          </a:xfrm>
        </p:grpSpPr>
        <p:sp>
          <p:nvSpPr>
            <p:cNvPr id="11" name="AutoShape 8"/>
            <p:cNvSpPr>
              <a:spLocks noChangeArrowheads="1"/>
            </p:cNvSpPr>
            <p:nvPr/>
          </p:nvSpPr>
          <p:spPr bwMode="gray">
            <a:xfrm>
              <a:off x="3187"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2" name="AutoShape 9"/>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3" name="AutoShape 10"/>
            <p:cNvSpPr>
              <a:spLocks noChangeArrowheads="1"/>
            </p:cNvSpPr>
            <p:nvPr/>
          </p:nvSpPr>
          <p:spPr bwMode="gray">
            <a:xfrm>
              <a:off x="3264" y="2736"/>
              <a:ext cx="1350" cy="1168"/>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sp>
        <p:nvSpPr>
          <p:cNvPr id="14" name="Line 11"/>
          <p:cNvSpPr>
            <a:spLocks noChangeShapeType="1"/>
          </p:cNvSpPr>
          <p:nvPr/>
        </p:nvSpPr>
        <p:spPr bwMode="auto">
          <a:xfrm>
            <a:off x="1293169" y="2110879"/>
            <a:ext cx="3654362" cy="1"/>
          </a:xfrm>
          <a:prstGeom prst="line">
            <a:avLst/>
          </a:prstGeom>
          <a:noFill/>
          <a:ln w="25400">
            <a:solidFill>
              <a:schemeClr val="tx2"/>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5" name="Text Box 12"/>
          <p:cNvSpPr txBox="1">
            <a:spLocks noChangeArrowheads="1"/>
          </p:cNvSpPr>
          <p:nvPr/>
        </p:nvSpPr>
        <p:spPr bwMode="auto">
          <a:xfrm>
            <a:off x="1475656" y="1577480"/>
            <a:ext cx="590465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tr-TR" sz="2400" dirty="0"/>
              <a:t>Nesne Yönelimli Programlama Nedir?</a:t>
            </a:r>
            <a:endParaRPr lang="en-US" sz="2400" dirty="0"/>
          </a:p>
        </p:txBody>
      </p:sp>
      <p:sp>
        <p:nvSpPr>
          <p:cNvPr id="16" name="Text Box 13"/>
          <p:cNvSpPr txBox="1">
            <a:spLocks noChangeArrowheads="1"/>
          </p:cNvSpPr>
          <p:nvPr/>
        </p:nvSpPr>
        <p:spPr bwMode="gray">
          <a:xfrm>
            <a:off x="846131" y="1491630"/>
            <a:ext cx="26948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r>
              <a:rPr lang="en-US" sz="2400" b="1" dirty="0">
                <a:solidFill>
                  <a:schemeClr val="bg1"/>
                </a:solidFill>
              </a:rPr>
              <a:t>1</a:t>
            </a:r>
          </a:p>
        </p:txBody>
      </p:sp>
      <p:sp>
        <p:nvSpPr>
          <p:cNvPr id="17" name="Line 14"/>
          <p:cNvSpPr>
            <a:spLocks noChangeShapeType="1"/>
          </p:cNvSpPr>
          <p:nvPr/>
        </p:nvSpPr>
        <p:spPr bwMode="auto">
          <a:xfrm>
            <a:off x="1293169" y="3025279"/>
            <a:ext cx="3654362" cy="1"/>
          </a:xfrm>
          <a:prstGeom prst="line">
            <a:avLst/>
          </a:prstGeom>
          <a:noFill/>
          <a:ln w="25400">
            <a:solidFill>
              <a:schemeClr val="tx2"/>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8" name="Text Box 15"/>
          <p:cNvSpPr txBox="1">
            <a:spLocks noChangeArrowheads="1"/>
          </p:cNvSpPr>
          <p:nvPr/>
        </p:nvSpPr>
        <p:spPr bwMode="auto">
          <a:xfrm>
            <a:off x="1475656" y="2491880"/>
            <a:ext cx="365638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tr-TR" sz="2400" dirty="0"/>
              <a:t>Framework Nedir?</a:t>
            </a:r>
          </a:p>
        </p:txBody>
      </p:sp>
      <p:sp>
        <p:nvSpPr>
          <p:cNvPr id="19" name="Text Box 16"/>
          <p:cNvSpPr txBox="1">
            <a:spLocks noChangeArrowheads="1"/>
          </p:cNvSpPr>
          <p:nvPr/>
        </p:nvSpPr>
        <p:spPr bwMode="gray">
          <a:xfrm>
            <a:off x="827584" y="2427734"/>
            <a:ext cx="26948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r>
              <a:rPr lang="en-US" sz="2400" b="1" dirty="0">
                <a:solidFill>
                  <a:schemeClr val="bg1"/>
                </a:solidFill>
              </a:rPr>
              <a:t>2</a:t>
            </a:r>
          </a:p>
        </p:txBody>
      </p:sp>
      <p:grpSp>
        <p:nvGrpSpPr>
          <p:cNvPr id="20" name="Group 17"/>
          <p:cNvGrpSpPr>
            <a:grpSpLocks/>
          </p:cNvGrpSpPr>
          <p:nvPr/>
        </p:nvGrpSpPr>
        <p:grpSpPr bwMode="auto">
          <a:xfrm>
            <a:off x="683568" y="3307856"/>
            <a:ext cx="580058" cy="506342"/>
            <a:chOff x="1110" y="2656"/>
            <a:chExt cx="1549" cy="1351"/>
          </a:xfrm>
        </p:grpSpPr>
        <p:sp>
          <p:nvSpPr>
            <p:cNvPr id="21"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2"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3"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chemeClr val="hlink">
                    <a:gamma/>
                    <a:shade val="46275"/>
                    <a:invGamma/>
                  </a:schemeClr>
                </a:gs>
                <a:gs pos="100000">
                  <a:schemeClr val="hlink"/>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grpSp>
        <p:nvGrpSpPr>
          <p:cNvPr id="24" name="Group 21"/>
          <p:cNvGrpSpPr>
            <a:grpSpLocks/>
          </p:cNvGrpSpPr>
          <p:nvPr/>
        </p:nvGrpSpPr>
        <p:grpSpPr bwMode="auto">
          <a:xfrm>
            <a:off x="683568" y="4222256"/>
            <a:ext cx="580058" cy="506342"/>
            <a:chOff x="3174" y="2656"/>
            <a:chExt cx="1549" cy="1351"/>
          </a:xfrm>
        </p:grpSpPr>
        <p:sp>
          <p:nvSpPr>
            <p:cNvPr id="25" name="AutoShape 22"/>
            <p:cNvSpPr>
              <a:spLocks noChangeArrowheads="1"/>
            </p:cNvSpPr>
            <p:nvPr/>
          </p:nvSpPr>
          <p:spPr bwMode="gray">
            <a:xfrm>
              <a:off x="3187"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6" name="AutoShape 23"/>
            <p:cNvSpPr>
              <a:spLocks noChangeArrowheads="1"/>
            </p:cNvSpPr>
            <p:nvPr/>
          </p:nvSpPr>
          <p:spPr bwMode="gray">
            <a:xfrm>
              <a:off x="3174"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7" name="AutoShape 24"/>
            <p:cNvSpPr>
              <a:spLocks noChangeArrowheads="1"/>
            </p:cNvSpPr>
            <p:nvPr/>
          </p:nvSpPr>
          <p:spPr bwMode="gray">
            <a:xfrm>
              <a:off x="3264" y="2736"/>
              <a:ext cx="1350" cy="1168"/>
            </a:xfrm>
            <a:prstGeom prst="hexagon">
              <a:avLst>
                <a:gd name="adj" fmla="val 28896"/>
                <a:gd name="vf" fmla="val 115470"/>
              </a:avLst>
            </a:prstGeom>
            <a:gradFill rotWithShape="1">
              <a:gsLst>
                <a:gs pos="0">
                  <a:schemeClr val="accent1">
                    <a:gamma/>
                    <a:shade val="46275"/>
                    <a:invGamma/>
                  </a:schemeClr>
                </a:gs>
                <a:gs pos="100000">
                  <a:schemeClr val="accent1"/>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sp>
        <p:nvSpPr>
          <p:cNvPr id="28" name="Line 25"/>
          <p:cNvSpPr>
            <a:spLocks noChangeShapeType="1"/>
          </p:cNvSpPr>
          <p:nvPr/>
        </p:nvSpPr>
        <p:spPr bwMode="auto">
          <a:xfrm>
            <a:off x="1293169" y="3917454"/>
            <a:ext cx="3654362" cy="1"/>
          </a:xfrm>
          <a:prstGeom prst="line">
            <a:avLst/>
          </a:prstGeom>
          <a:noFill/>
          <a:ln w="25400">
            <a:solidFill>
              <a:schemeClr val="tx2"/>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9" name="Text Box 26"/>
          <p:cNvSpPr txBox="1">
            <a:spLocks noChangeArrowheads="1"/>
          </p:cNvSpPr>
          <p:nvPr/>
        </p:nvSpPr>
        <p:spPr bwMode="auto">
          <a:xfrm>
            <a:off x="1475656" y="3384055"/>
            <a:ext cx="552859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tr-TR" sz="2400" dirty="0"/>
              <a:t>MVC yapısı</a:t>
            </a:r>
            <a:endParaRPr lang="en-US" sz="2400" dirty="0"/>
          </a:p>
        </p:txBody>
      </p:sp>
      <p:sp>
        <p:nvSpPr>
          <p:cNvPr id="30" name="Text Box 27"/>
          <p:cNvSpPr txBox="1">
            <a:spLocks noChangeArrowheads="1"/>
          </p:cNvSpPr>
          <p:nvPr/>
        </p:nvSpPr>
        <p:spPr bwMode="gray">
          <a:xfrm>
            <a:off x="827584" y="3291830"/>
            <a:ext cx="26948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r>
              <a:rPr lang="en-US" sz="2400" b="1" dirty="0">
                <a:solidFill>
                  <a:schemeClr val="bg1"/>
                </a:solidFill>
              </a:rPr>
              <a:t>3</a:t>
            </a:r>
          </a:p>
        </p:txBody>
      </p:sp>
      <p:sp>
        <p:nvSpPr>
          <p:cNvPr id="31" name="Line 28"/>
          <p:cNvSpPr>
            <a:spLocks noChangeShapeType="1"/>
          </p:cNvSpPr>
          <p:nvPr/>
        </p:nvSpPr>
        <p:spPr bwMode="auto">
          <a:xfrm>
            <a:off x="1293169" y="4831854"/>
            <a:ext cx="3654362" cy="1"/>
          </a:xfrm>
          <a:prstGeom prst="line">
            <a:avLst/>
          </a:prstGeom>
          <a:noFill/>
          <a:ln w="25400">
            <a:solidFill>
              <a:schemeClr val="tx2"/>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 name="Text Box 29"/>
          <p:cNvSpPr txBox="1">
            <a:spLocks noChangeArrowheads="1"/>
          </p:cNvSpPr>
          <p:nvPr/>
        </p:nvSpPr>
        <p:spPr bwMode="auto">
          <a:xfrm>
            <a:off x="1475656" y="4298455"/>
            <a:ext cx="741682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tr-TR" sz="2000" dirty="0"/>
              <a:t>PHP programlama dilinde kullanılan </a:t>
            </a:r>
            <a:r>
              <a:rPr lang="tr-TR" sz="2000" dirty="0" err="1"/>
              <a:t>frameworklerin</a:t>
            </a:r>
            <a:r>
              <a:rPr lang="tr-TR" sz="2000" dirty="0"/>
              <a:t> karşılaştırılması</a:t>
            </a:r>
            <a:endParaRPr lang="en-US" sz="2000" dirty="0"/>
          </a:p>
        </p:txBody>
      </p:sp>
      <p:sp>
        <p:nvSpPr>
          <p:cNvPr id="33" name="Text Box 30"/>
          <p:cNvSpPr txBox="1">
            <a:spLocks noChangeArrowheads="1"/>
          </p:cNvSpPr>
          <p:nvPr/>
        </p:nvSpPr>
        <p:spPr bwMode="gray">
          <a:xfrm>
            <a:off x="827584" y="4299942"/>
            <a:ext cx="26948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r>
              <a:rPr lang="en-US" sz="2400" b="1" dirty="0">
                <a:solidFill>
                  <a:schemeClr val="bg1"/>
                </a:solidFill>
              </a:rPr>
              <a:t>4</a:t>
            </a:r>
          </a:p>
        </p:txBody>
      </p:sp>
    </p:spTree>
    <p:extLst>
      <p:ext uri="{BB962C8B-B14F-4D97-AF65-F5344CB8AC3E}">
        <p14:creationId xmlns:p14="http://schemas.microsoft.com/office/powerpoint/2010/main" val="2250383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err="1"/>
              <a:t>Frameworklerin</a:t>
            </a:r>
            <a:r>
              <a:rPr lang="tr-TR" sz="3600" dirty="0"/>
              <a:t> Karşılaştırılması</a:t>
            </a:r>
            <a:endParaRPr lang="tr-TR" sz="3600" b="1"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6202" y="1491630"/>
            <a:ext cx="5790134" cy="3732086"/>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9490" y="1278396"/>
            <a:ext cx="5786845" cy="285242"/>
          </a:xfrm>
          <a:prstGeom prst="rect">
            <a:avLst/>
          </a:prstGeom>
        </p:spPr>
      </p:pic>
    </p:spTree>
    <p:extLst>
      <p:ext uri="{BB962C8B-B14F-4D97-AF65-F5344CB8AC3E}">
        <p14:creationId xmlns:p14="http://schemas.microsoft.com/office/powerpoint/2010/main" val="2966025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err="1"/>
              <a:t>Frameworklerin</a:t>
            </a:r>
            <a:r>
              <a:rPr lang="tr-TR" sz="3600" dirty="0"/>
              <a:t> Karşılaştırılması</a:t>
            </a:r>
            <a:endParaRPr lang="tr-TR" sz="3600" b="1"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9490" y="1347038"/>
            <a:ext cx="5786845" cy="285242"/>
          </a:xfrm>
          <a:prstGeom prst="rect">
            <a:avLst/>
          </a:prstGeom>
        </p:spPr>
      </p:pic>
      <p:pic>
        <p:nvPicPr>
          <p:cNvPr id="3" name="Resi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9490" y="1632280"/>
            <a:ext cx="5803661" cy="3531758"/>
          </a:xfrm>
          <a:prstGeom prst="rect">
            <a:avLst/>
          </a:prstGeom>
        </p:spPr>
      </p:pic>
    </p:spTree>
    <p:extLst>
      <p:ext uri="{BB962C8B-B14F-4D97-AF65-F5344CB8AC3E}">
        <p14:creationId xmlns:p14="http://schemas.microsoft.com/office/powerpoint/2010/main" val="4785710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err="1"/>
              <a:t>Frameworklerin</a:t>
            </a:r>
            <a:r>
              <a:rPr lang="tr-TR" sz="3600" dirty="0"/>
              <a:t> Karşılaştırılması</a:t>
            </a:r>
            <a:endParaRPr lang="tr-TR" sz="3600" b="1" dirty="0"/>
          </a:p>
        </p:txBody>
      </p:sp>
      <p:pic>
        <p:nvPicPr>
          <p:cNvPr id="1026" name="Picture 2" descr="http://dab1nmslvvntp.cloudfront.net/wp-content/uploads/2013/12/chart1-1024x853.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1600" y="1487633"/>
            <a:ext cx="4104456" cy="3419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50254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0" hangingPunct="0"/>
            <a:r>
              <a:rPr lang="tr-TR" sz="3600" dirty="0"/>
              <a:t>Sonuç </a:t>
            </a:r>
            <a:endParaRPr lang="en-US" sz="3600" dirty="0"/>
          </a:p>
        </p:txBody>
      </p:sp>
      <p:sp>
        <p:nvSpPr>
          <p:cNvPr id="5" name="Text Box 12"/>
          <p:cNvSpPr txBox="1">
            <a:spLocks noChangeArrowheads="1"/>
          </p:cNvSpPr>
          <p:nvPr/>
        </p:nvSpPr>
        <p:spPr bwMode="auto">
          <a:xfrm>
            <a:off x="609600" y="1491630"/>
            <a:ext cx="81534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r>
              <a:rPr lang="tr-TR" sz="2000" dirty="0"/>
              <a:t>PHP web programlama dilinde farklı yönleriyle birbirlerine üstünlük sağlayan </a:t>
            </a:r>
            <a:r>
              <a:rPr lang="tr-TR" sz="2000" dirty="0" err="1"/>
              <a:t>frameworkler</a:t>
            </a:r>
            <a:r>
              <a:rPr lang="tr-TR" sz="2000" dirty="0"/>
              <a:t> bulunmaktadır. Son zamanlarda zengin doküman desteği, mühendislik alt yapısı, MVC yapısı, </a:t>
            </a:r>
            <a:r>
              <a:rPr lang="tr-TR" sz="2000" dirty="0" err="1"/>
              <a:t>blade</a:t>
            </a:r>
            <a:r>
              <a:rPr lang="tr-TR" sz="2000" dirty="0"/>
              <a:t> (şablon) oluşturma gibi seçenekleriyle </a:t>
            </a:r>
            <a:r>
              <a:rPr lang="tr-TR" sz="2000" dirty="0" err="1"/>
              <a:t>laravel</a:t>
            </a:r>
            <a:r>
              <a:rPr lang="tr-TR" sz="2000" dirty="0"/>
              <a:t> </a:t>
            </a:r>
            <a:r>
              <a:rPr lang="tr-TR" sz="2000" dirty="0" err="1"/>
              <a:t>framework</a:t>
            </a:r>
            <a:r>
              <a:rPr lang="tr-TR" sz="2000" dirty="0"/>
              <a:t> tercih edilen, hızlı </a:t>
            </a:r>
            <a:r>
              <a:rPr lang="tr-TR" sz="2000" dirty="0" err="1"/>
              <a:t>frameworkle</a:t>
            </a:r>
            <a:r>
              <a:rPr lang="tr-TR" sz="2000" dirty="0"/>
              <a:t> arasında ilk sıralara ulaşmış durumdadır. </a:t>
            </a:r>
          </a:p>
          <a:p>
            <a:pPr algn="just" eaLnBrk="0" hangingPunct="0"/>
            <a:endParaRPr lang="tr-TR" sz="2000" dirty="0"/>
          </a:p>
          <a:p>
            <a:pPr algn="just" eaLnBrk="0" hangingPunct="0"/>
            <a:r>
              <a:rPr lang="tr-TR" sz="2000" dirty="0"/>
              <a:t>Framework tercihlerinde insanlar uzun süre kullandığı ve iyi öğrendiği yapıyı değiştirmek istemediğinden dolayı her kullanıcı kendi kullandığı </a:t>
            </a:r>
            <a:r>
              <a:rPr lang="tr-TR" sz="2000" dirty="0" err="1"/>
              <a:t>frameworkten</a:t>
            </a:r>
            <a:r>
              <a:rPr lang="tr-TR" sz="2000" dirty="0"/>
              <a:t> kolay kolay vazgeçmemektedir.</a:t>
            </a:r>
            <a:endParaRPr lang="en-US" sz="2000" dirty="0"/>
          </a:p>
        </p:txBody>
      </p:sp>
    </p:spTree>
    <p:extLst>
      <p:ext uri="{BB962C8B-B14F-4D97-AF65-F5344CB8AC3E}">
        <p14:creationId xmlns:p14="http://schemas.microsoft.com/office/powerpoint/2010/main" val="154513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2"/>
          <p:cNvSpPr txBox="1">
            <a:spLocks noChangeArrowheads="1"/>
          </p:cNvSpPr>
          <p:nvPr/>
        </p:nvSpPr>
        <p:spPr bwMode="auto">
          <a:xfrm>
            <a:off x="609600" y="1491630"/>
            <a:ext cx="8534400"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lgn="just" eaLnBrk="0" hangingPunct="0">
              <a:buFont typeface="Arial" panose="020B0604020202020204" pitchFamily="34" charset="0"/>
              <a:buChar char="•"/>
            </a:pPr>
            <a:r>
              <a:rPr lang="en-US" sz="2000" dirty="0">
                <a:hlinkClick r:id="rId2"/>
              </a:rPr>
              <a:t>http://tr.wikipedia.org/wiki/Nesne_Y%C3%B6nelimli_Programlama</a:t>
            </a:r>
            <a:endParaRPr lang="tr-TR" sz="2000" dirty="0"/>
          </a:p>
          <a:p>
            <a:pPr marL="342900" indent="-342900" algn="just" eaLnBrk="0" hangingPunct="0">
              <a:buFont typeface="Arial" panose="020B0604020202020204" pitchFamily="34" charset="0"/>
              <a:buChar char="•"/>
            </a:pPr>
            <a:r>
              <a:rPr lang="en-US" sz="2000" dirty="0">
                <a:hlinkClick r:id="rId3"/>
              </a:rPr>
              <a:t>http://www.ismailgursoy.com.tr/nesne-yonelimli-programlama-oop-nedir/</a:t>
            </a:r>
            <a:endParaRPr lang="tr-TR" sz="2000" dirty="0"/>
          </a:p>
          <a:p>
            <a:pPr marL="342900" indent="-342900" algn="just" eaLnBrk="0" hangingPunct="0">
              <a:buFont typeface="Arial" panose="020B0604020202020204" pitchFamily="34" charset="0"/>
              <a:buChar char="•"/>
            </a:pPr>
            <a:r>
              <a:rPr lang="en-US" sz="2000" dirty="0">
                <a:hlinkClick r:id="rId4"/>
              </a:rPr>
              <a:t>http://ulas.firat.edu.tr/py/index.php/nesne-tabanli-programlama-nedir/</a:t>
            </a:r>
            <a:endParaRPr lang="tr-TR" sz="2000" dirty="0"/>
          </a:p>
          <a:p>
            <a:pPr marL="342900" indent="-342900" algn="just" eaLnBrk="0" hangingPunct="0">
              <a:buFont typeface="Arial" panose="020B0604020202020204" pitchFamily="34" charset="0"/>
              <a:buChar char="•"/>
            </a:pPr>
            <a:r>
              <a:rPr lang="en-US" sz="2000" dirty="0">
                <a:hlinkClick r:id="rId5"/>
              </a:rPr>
              <a:t>http://ibrahim-ozdemir.blogcu.com/nesne-yonelimli-programlama-object-oriented-programming-nedir/6544819</a:t>
            </a:r>
            <a:endParaRPr lang="tr-TR" sz="2000" dirty="0"/>
          </a:p>
          <a:p>
            <a:pPr marL="342900" indent="-342900" algn="just" eaLnBrk="0" hangingPunct="0">
              <a:buFont typeface="Arial" panose="020B0604020202020204" pitchFamily="34" charset="0"/>
              <a:buChar char="•"/>
            </a:pPr>
            <a:r>
              <a:rPr lang="tr-TR" sz="2000" dirty="0">
                <a:hlinkClick r:id="rId6"/>
              </a:rPr>
              <a:t>http://meraklibilisimci.com/2014/03/09/nesne-yonelimli-programlama-mantigi1-oop/</a:t>
            </a:r>
            <a:endParaRPr lang="tr-TR" sz="2000" dirty="0"/>
          </a:p>
          <a:p>
            <a:pPr marL="342900" indent="-342900" algn="just" eaLnBrk="0" hangingPunct="0">
              <a:buFont typeface="Arial" panose="020B0604020202020204" pitchFamily="34" charset="0"/>
              <a:buChar char="•"/>
            </a:pPr>
            <a:r>
              <a:rPr lang="tr-TR" sz="2000" dirty="0">
                <a:hlinkClick r:id="rId7"/>
              </a:rPr>
              <a:t>http://ismek.ibb.gov.tr/ismek-el-sanatlari-kurslari/webedition/file/2013_hbo_program_modulleri/nesnetabanliprogramlama1.pdf</a:t>
            </a:r>
            <a:endParaRPr lang="tr-TR" sz="2000" dirty="0"/>
          </a:p>
          <a:p>
            <a:pPr marL="342900" indent="-342900" algn="just" eaLnBrk="0" hangingPunct="0">
              <a:buFont typeface="Arial" panose="020B0604020202020204" pitchFamily="34" charset="0"/>
              <a:buChar char="•"/>
            </a:pPr>
            <a:r>
              <a:rPr lang="tr-TR" sz="2000" dirty="0">
                <a:hlinkClick r:id="rId8"/>
              </a:rPr>
              <a:t>http://ab.org.tr/ab11/bildiri/15.pdf</a:t>
            </a:r>
            <a:endParaRPr lang="tr-TR" sz="2000" dirty="0"/>
          </a:p>
          <a:p>
            <a:pPr marL="342900" indent="-342900" algn="just" eaLnBrk="0" hangingPunct="0">
              <a:buFont typeface="Arial" panose="020B0604020202020204" pitchFamily="34" charset="0"/>
              <a:buChar char="•"/>
            </a:pPr>
            <a:endParaRPr lang="tr-TR" sz="2000" dirty="0"/>
          </a:p>
          <a:p>
            <a:pPr marL="342900" indent="-342900" algn="just" eaLnBrk="0" hangingPunct="0">
              <a:buFont typeface="Arial" panose="020B0604020202020204" pitchFamily="34" charset="0"/>
              <a:buChar char="•"/>
            </a:pPr>
            <a:endParaRPr lang="en-US" sz="2000" dirty="0"/>
          </a:p>
        </p:txBody>
      </p:sp>
      <p:sp>
        <p:nvSpPr>
          <p:cNvPr id="5" name="Title 1"/>
          <p:cNvSpPr>
            <a:spLocks noGrp="1"/>
          </p:cNvSpPr>
          <p:nvPr>
            <p:ph type="title"/>
          </p:nvPr>
        </p:nvSpPr>
        <p:spPr>
          <a:xfrm>
            <a:off x="609600" y="118110"/>
            <a:ext cx="8153400" cy="1005840"/>
          </a:xfrm>
        </p:spPr>
        <p:txBody>
          <a:bodyPr>
            <a:noAutofit/>
          </a:bodyPr>
          <a:lstStyle/>
          <a:p>
            <a:pPr eaLnBrk="0" hangingPunct="0"/>
            <a:r>
              <a:rPr lang="tr-TR" sz="3600" dirty="0"/>
              <a:t>KAYNAKLAR</a:t>
            </a:r>
            <a:endParaRPr lang="en-US" sz="3600" dirty="0"/>
          </a:p>
        </p:txBody>
      </p:sp>
    </p:spTree>
    <p:extLst>
      <p:ext uri="{BB962C8B-B14F-4D97-AF65-F5344CB8AC3E}">
        <p14:creationId xmlns:p14="http://schemas.microsoft.com/office/powerpoint/2010/main" val="410177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2"/>
          <p:cNvSpPr txBox="1">
            <a:spLocks noChangeArrowheads="1"/>
          </p:cNvSpPr>
          <p:nvPr/>
        </p:nvSpPr>
        <p:spPr bwMode="auto">
          <a:xfrm>
            <a:off x="609600" y="1491630"/>
            <a:ext cx="8153400"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r>
              <a:rPr lang="tr-TR" sz="2000" dirty="0">
                <a:hlinkClick r:id="rId2" tooltip="1960"/>
              </a:rPr>
              <a:t>1960</a:t>
            </a:r>
            <a:r>
              <a:rPr lang="tr-TR" sz="2000" dirty="0"/>
              <a:t>'lı yılların sonuna doğru ortaya çıkan bu yaklaşım, o dönemin yazılım dünyasında beliren bir bunalımın sonucudur. </a:t>
            </a:r>
            <a:r>
              <a:rPr lang="tr-TR" sz="2000" b="1" dirty="0"/>
              <a:t>Yazılımların karmaşıklığı ve boyutları sürekli artıyor, ancak belli bir nitelik düzeyi korumak için gereken bakımın maliyeti zaman ve çaba olarak daha da hızlı artıyordu. </a:t>
            </a:r>
            <a:r>
              <a:rPr lang="tr-TR" sz="2000" b="1" dirty="0" err="1"/>
              <a:t>NYP'yi</a:t>
            </a:r>
            <a:r>
              <a:rPr lang="tr-TR" sz="2000" b="1" dirty="0"/>
              <a:t> bu soruna karşı bir çözüm haline getiren başlıca özelliği, yazılımda </a:t>
            </a:r>
            <a:r>
              <a:rPr lang="tr-TR" sz="2000" b="1" dirty="0" err="1"/>
              <a:t>birimselliği</a:t>
            </a:r>
            <a:r>
              <a:rPr lang="tr-TR" sz="2000" b="1" dirty="0"/>
              <a:t> (</a:t>
            </a:r>
            <a:r>
              <a:rPr lang="tr-TR" sz="2000" b="1" dirty="0" err="1"/>
              <a:t>modularity</a:t>
            </a:r>
            <a:r>
              <a:rPr lang="tr-TR" sz="2000" b="1" dirty="0"/>
              <a:t>) benimsemesidir.</a:t>
            </a:r>
            <a:r>
              <a:rPr lang="tr-TR" sz="2000" dirty="0"/>
              <a:t> NYP ayrıca, </a:t>
            </a:r>
            <a:r>
              <a:rPr lang="tr-TR" sz="2000" dirty="0">
                <a:hlinkClick r:id="rId3" tooltip="Bilgi"/>
              </a:rPr>
              <a:t>bilgi</a:t>
            </a:r>
            <a:r>
              <a:rPr lang="tr-TR" sz="2000" dirty="0"/>
              <a:t> gizleme (</a:t>
            </a:r>
            <a:r>
              <a:rPr lang="tr-TR" sz="2000" dirty="0" err="1"/>
              <a:t>information</a:t>
            </a:r>
            <a:r>
              <a:rPr lang="tr-TR" sz="2000" dirty="0"/>
              <a:t> </a:t>
            </a:r>
            <a:r>
              <a:rPr lang="tr-TR" sz="2000" dirty="0" err="1"/>
              <a:t>hiding</a:t>
            </a:r>
            <a:r>
              <a:rPr lang="tr-TR" sz="2000" dirty="0"/>
              <a:t>), </a:t>
            </a:r>
            <a:r>
              <a:rPr lang="tr-TR" sz="2000" dirty="0">
                <a:hlinkClick r:id="rId4" tooltip="Veri soyutlama"/>
              </a:rPr>
              <a:t>veri soyutlama</a:t>
            </a:r>
            <a:r>
              <a:rPr lang="tr-TR" sz="2000" dirty="0"/>
              <a:t> (data </a:t>
            </a:r>
            <a:r>
              <a:rPr lang="tr-TR" sz="2000" dirty="0" err="1"/>
              <a:t>abstraction</a:t>
            </a:r>
            <a:r>
              <a:rPr lang="tr-TR" sz="2000" dirty="0"/>
              <a:t>), </a:t>
            </a:r>
            <a:r>
              <a:rPr lang="tr-TR" sz="2000" dirty="0">
                <a:hlinkClick r:id="rId5" tooltip="Çok biçimlilik"/>
              </a:rPr>
              <a:t>çok biçimlilik</a:t>
            </a:r>
            <a:r>
              <a:rPr lang="tr-TR" sz="2000" dirty="0"/>
              <a:t> (</a:t>
            </a:r>
            <a:r>
              <a:rPr lang="tr-TR" sz="2000" dirty="0" err="1"/>
              <a:t>polymorphism</a:t>
            </a:r>
            <a:r>
              <a:rPr lang="tr-TR" sz="2000" dirty="0"/>
              <a:t>) ve </a:t>
            </a:r>
            <a:r>
              <a:rPr lang="tr-TR" sz="2000" dirty="0">
                <a:hlinkClick r:id="rId6" tooltip="Kalıtım (programlama)"/>
              </a:rPr>
              <a:t>kalıtım</a:t>
            </a:r>
            <a:r>
              <a:rPr lang="tr-TR" sz="2000" dirty="0"/>
              <a:t> (</a:t>
            </a:r>
            <a:r>
              <a:rPr lang="tr-TR" sz="2000" dirty="0" err="1"/>
              <a:t>inheritance</a:t>
            </a:r>
            <a:r>
              <a:rPr lang="tr-TR" sz="2000" dirty="0"/>
              <a:t>) gibi yazılımın bakımını ve aynı yazılım üzerinde birden fazla kişinin çalışmasını kolaylaştıran kavramları da yazılım literatürüne kazandırmıştır. Sağladığı bu avantajlardan dolayı, NYP günümüzde geniş çaplı yazılım projelerinde yaygın olarak kullanılmaktadır.</a:t>
            </a:r>
            <a:endParaRPr lang="en-US" sz="2000" dirty="0"/>
          </a:p>
        </p:txBody>
      </p:sp>
      <p:sp>
        <p:nvSpPr>
          <p:cNvPr id="5" name="Title 1"/>
          <p:cNvSpPr>
            <a:spLocks noGrp="1"/>
          </p:cNvSpPr>
          <p:nvPr>
            <p:ph type="title"/>
          </p:nvPr>
        </p:nvSpPr>
        <p:spPr>
          <a:xfrm>
            <a:off x="609600" y="118110"/>
            <a:ext cx="8153400" cy="1005840"/>
          </a:xfrm>
        </p:spPr>
        <p:txBody>
          <a:bodyPr>
            <a:noAutofit/>
          </a:bodyPr>
          <a:lstStyle/>
          <a:p>
            <a:pPr eaLnBrk="0" hangingPunct="0"/>
            <a:r>
              <a:rPr lang="tr-TR" sz="3600" dirty="0"/>
              <a:t>Nesne Yönelimli Programlama Nedir?</a:t>
            </a:r>
            <a:endParaRPr lang="en-US" sz="3600" dirty="0"/>
          </a:p>
        </p:txBody>
      </p:sp>
    </p:spTree>
    <p:extLst>
      <p:ext uri="{BB962C8B-B14F-4D97-AF65-F5344CB8AC3E}">
        <p14:creationId xmlns:p14="http://schemas.microsoft.com/office/powerpoint/2010/main" val="1550138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2"/>
          <p:cNvSpPr txBox="1">
            <a:spLocks noChangeArrowheads="1"/>
          </p:cNvSpPr>
          <p:nvPr/>
        </p:nvSpPr>
        <p:spPr bwMode="auto">
          <a:xfrm>
            <a:off x="609600" y="1491630"/>
            <a:ext cx="81534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r>
              <a:rPr lang="tr-TR" sz="2000" b="1" dirty="0" err="1"/>
              <a:t>NYP'nın</a:t>
            </a:r>
            <a:r>
              <a:rPr lang="tr-TR" sz="2000" b="1" dirty="0"/>
              <a:t> altında yatan </a:t>
            </a:r>
            <a:r>
              <a:rPr lang="tr-TR" sz="2000" b="1" dirty="0" err="1"/>
              <a:t>birimselliğin</a:t>
            </a:r>
            <a:r>
              <a:rPr lang="tr-TR" sz="2000" b="1" dirty="0"/>
              <a:t> ana fikri, her bilgisayar programının (izlence), etkileşim içerisinde olan birimler veya nesneler kümesinden oluştuğu varsayımıdır. </a:t>
            </a:r>
            <a:r>
              <a:rPr lang="tr-TR" sz="2000" dirty="0"/>
              <a:t>Bu nesnelerin her biri, kendi içerisinde veri işleyebilir, ve diğer nesneler ile çift yönlü veri alışverişinde bulunabilir. Hâlbuki </a:t>
            </a:r>
            <a:r>
              <a:rPr lang="tr-TR" sz="2000" dirty="0" err="1"/>
              <a:t>NYP'den</a:t>
            </a:r>
            <a:r>
              <a:rPr lang="tr-TR" sz="2000" dirty="0"/>
              <a:t> önce var olan tek yaklaşımda (</a:t>
            </a:r>
            <a:r>
              <a:rPr lang="tr-TR" sz="2000" dirty="0" err="1">
                <a:hlinkClick r:id="rId2" tooltip="Yordamsal programlama"/>
              </a:rPr>
              <a:t>Yordamsal</a:t>
            </a:r>
            <a:r>
              <a:rPr lang="tr-TR" sz="2000" dirty="0">
                <a:hlinkClick r:id="rId2" tooltip="Yordamsal programlama"/>
              </a:rPr>
              <a:t> programlama</a:t>
            </a:r>
            <a:r>
              <a:rPr lang="tr-TR" sz="2000" dirty="0"/>
              <a:t>), programlar sadece bir komut dizisi veya birer işlev (fonksiyon) kümesi olarak </a:t>
            </a:r>
            <a:r>
              <a:rPr lang="tr-TR" sz="2000" dirty="0" err="1"/>
              <a:t>görülmektediler</a:t>
            </a:r>
            <a:r>
              <a:rPr lang="tr-TR" sz="2000" dirty="0"/>
              <a:t>.</a:t>
            </a:r>
            <a:endParaRPr lang="en-US" sz="2000" dirty="0"/>
          </a:p>
        </p:txBody>
      </p:sp>
      <p:sp>
        <p:nvSpPr>
          <p:cNvPr id="5" name="Title 1"/>
          <p:cNvSpPr>
            <a:spLocks noGrp="1"/>
          </p:cNvSpPr>
          <p:nvPr>
            <p:ph type="title"/>
          </p:nvPr>
        </p:nvSpPr>
        <p:spPr>
          <a:xfrm>
            <a:off x="609600" y="118110"/>
            <a:ext cx="8153400" cy="1005840"/>
          </a:xfrm>
        </p:spPr>
        <p:txBody>
          <a:bodyPr>
            <a:noAutofit/>
          </a:bodyPr>
          <a:lstStyle/>
          <a:p>
            <a:pPr eaLnBrk="0" hangingPunct="0"/>
            <a:r>
              <a:rPr lang="tr-TR" sz="3600" dirty="0"/>
              <a:t>Nesne Yönelimli Programlama Nedir?</a:t>
            </a:r>
            <a:endParaRPr lang="en-US" sz="3600" dirty="0"/>
          </a:p>
        </p:txBody>
      </p:sp>
    </p:spTree>
    <p:extLst>
      <p:ext uri="{BB962C8B-B14F-4D97-AF65-F5344CB8AC3E}">
        <p14:creationId xmlns:p14="http://schemas.microsoft.com/office/powerpoint/2010/main" val="4216539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a:t>Nesne Yönelimli Programlama Terimleri</a:t>
            </a:r>
            <a:endParaRPr lang="tr-TR" sz="3600" b="1" dirty="0"/>
          </a:p>
        </p:txBody>
      </p:sp>
      <p:grpSp>
        <p:nvGrpSpPr>
          <p:cNvPr id="4" name="Group 41"/>
          <p:cNvGrpSpPr>
            <a:grpSpLocks/>
          </p:cNvGrpSpPr>
          <p:nvPr/>
        </p:nvGrpSpPr>
        <p:grpSpPr bwMode="auto">
          <a:xfrm>
            <a:off x="827586" y="1491630"/>
            <a:ext cx="3810007" cy="609600"/>
            <a:chOff x="1440" y="1296"/>
            <a:chExt cx="2400" cy="384"/>
          </a:xfrm>
        </p:grpSpPr>
        <p:grpSp>
          <p:nvGrpSpPr>
            <p:cNvPr id="5" name="Group 42"/>
            <p:cNvGrpSpPr>
              <a:grpSpLocks/>
            </p:cNvGrpSpPr>
            <p:nvPr/>
          </p:nvGrpSpPr>
          <p:grpSpPr bwMode="auto">
            <a:xfrm>
              <a:off x="1440" y="1296"/>
              <a:ext cx="336" cy="384"/>
              <a:chOff x="982" y="214"/>
              <a:chExt cx="759" cy="872"/>
            </a:xfrm>
          </p:grpSpPr>
          <p:sp>
            <p:nvSpPr>
              <p:cNvPr id="8" name="Freeform 43"/>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9" name="Freeform 44"/>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 name="Freeform 45"/>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1" name="Freeform 46"/>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2" name="Freeform 47"/>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3" name="Freeform 48"/>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4" name="Freeform 49"/>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6" name="Rectangle 50"/>
            <p:cNvSpPr>
              <a:spLocks noChangeArrowheads="1"/>
            </p:cNvSpPr>
            <p:nvPr/>
          </p:nvSpPr>
          <p:spPr bwMode="auto">
            <a:xfrm>
              <a:off x="1968" y="1323"/>
              <a:ext cx="400" cy="252"/>
            </a:xfrm>
            <a:prstGeom prst="rect">
              <a:avLst/>
            </a:prstGeom>
            <a:noFill/>
            <a:ln>
              <a:noFill/>
            </a:ln>
            <a:effectLst/>
            <a:extLst>
              <a:ext uri="{909E8E84-426E-40DD-AFC4-6F175D3DCCD1}">
                <a14:hiddenFill xmlns:a14="http://schemas.microsoft.com/office/drawing/2010/main">
                  <a:gradFill rotWithShape="1">
                    <a:gsLst>
                      <a:gs pos="0">
                        <a:schemeClr val="hlink">
                          <a:gamma/>
                          <a:tint val="42353"/>
                          <a:invGamma/>
                        </a:schemeClr>
                      </a:gs>
                      <a:gs pos="100000">
                        <a:schemeClr val="hlink"/>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tr-TR" sz="2000" dirty="0">
                  <a:solidFill>
                    <a:srgbClr val="000000"/>
                  </a:solidFill>
                </a:rPr>
                <a:t>Sınıf</a:t>
              </a:r>
              <a:endParaRPr lang="en-US" sz="2000" dirty="0">
                <a:solidFill>
                  <a:srgbClr val="FF0000"/>
                </a:solidFill>
              </a:endParaRPr>
            </a:p>
          </p:txBody>
        </p:sp>
        <p:sp>
          <p:nvSpPr>
            <p:cNvPr id="7" name="Line 51"/>
            <p:cNvSpPr>
              <a:spLocks noChangeShapeType="1"/>
            </p:cNvSpPr>
            <p:nvPr/>
          </p:nvSpPr>
          <p:spPr bwMode="auto">
            <a:xfrm>
              <a:off x="1776" y="1584"/>
              <a:ext cx="2064" cy="0"/>
            </a:xfrm>
            <a:prstGeom prst="line">
              <a:avLst/>
            </a:prstGeom>
            <a:noFill/>
            <a:ln w="9525">
              <a:solidFill>
                <a:srgbClr val="99CC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grpSp>
        <p:nvGrpSpPr>
          <p:cNvPr id="16" name="Group 52"/>
          <p:cNvGrpSpPr>
            <a:grpSpLocks/>
          </p:cNvGrpSpPr>
          <p:nvPr/>
        </p:nvGrpSpPr>
        <p:grpSpPr bwMode="auto">
          <a:xfrm>
            <a:off x="827583" y="2177430"/>
            <a:ext cx="3810003" cy="609600"/>
            <a:chOff x="1440" y="1296"/>
            <a:chExt cx="2400" cy="384"/>
          </a:xfrm>
        </p:grpSpPr>
        <p:grpSp>
          <p:nvGrpSpPr>
            <p:cNvPr id="17" name="Group 53"/>
            <p:cNvGrpSpPr>
              <a:grpSpLocks/>
            </p:cNvGrpSpPr>
            <p:nvPr/>
          </p:nvGrpSpPr>
          <p:grpSpPr bwMode="auto">
            <a:xfrm>
              <a:off x="1440" y="1296"/>
              <a:ext cx="336" cy="384"/>
              <a:chOff x="982" y="214"/>
              <a:chExt cx="759" cy="872"/>
            </a:xfrm>
          </p:grpSpPr>
          <p:sp>
            <p:nvSpPr>
              <p:cNvPr id="20" name="Freeform 54"/>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1" name="Freeform 55"/>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2" name="Freeform 56"/>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3" name="Freeform 57"/>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4" name="Freeform 58"/>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5" name="Freeform 59"/>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6" name="Freeform 60"/>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accent2">
                      <a:gamma/>
                      <a:tint val="24314"/>
                      <a:invGamma/>
                    </a:schemeClr>
                  </a:gs>
                  <a:gs pos="100000">
                    <a:schemeClr val="accent2"/>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18" name="Rectangle 61"/>
            <p:cNvSpPr>
              <a:spLocks noChangeArrowheads="1"/>
            </p:cNvSpPr>
            <p:nvPr/>
          </p:nvSpPr>
          <p:spPr bwMode="auto">
            <a:xfrm>
              <a:off x="1635" y="1361"/>
              <a:ext cx="894" cy="252"/>
            </a:xfrm>
            <a:prstGeom prst="rect">
              <a:avLst/>
            </a:prstGeom>
            <a:noFill/>
            <a:ln>
              <a:noFill/>
            </a:ln>
            <a:effectLst/>
            <a:extLst>
              <a:ext uri="{909E8E84-426E-40DD-AFC4-6F175D3DCCD1}">
                <a14:hiddenFill xmlns:a14="http://schemas.microsoft.com/office/drawing/2010/main">
                  <a:gradFill rotWithShape="1">
                    <a:gsLst>
                      <a:gs pos="0">
                        <a:schemeClr val="accent2">
                          <a:gamma/>
                          <a:tint val="24314"/>
                          <a:invGamma/>
                        </a:schemeClr>
                      </a:gs>
                      <a:gs pos="100000">
                        <a:schemeClr val="accent2"/>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tr-TR" sz="2000" dirty="0">
                  <a:solidFill>
                    <a:srgbClr val="000000"/>
                  </a:solidFill>
                </a:rPr>
                <a:t>          Nesne</a:t>
              </a:r>
              <a:endParaRPr lang="en-US" sz="2000" dirty="0">
                <a:solidFill>
                  <a:srgbClr val="FF0000"/>
                </a:solidFill>
              </a:endParaRPr>
            </a:p>
          </p:txBody>
        </p:sp>
        <p:sp>
          <p:nvSpPr>
            <p:cNvPr id="19" name="Line 62"/>
            <p:cNvSpPr>
              <a:spLocks noChangeShapeType="1"/>
            </p:cNvSpPr>
            <p:nvPr/>
          </p:nvSpPr>
          <p:spPr bwMode="auto">
            <a:xfrm>
              <a:off x="1776" y="1584"/>
              <a:ext cx="2064" cy="0"/>
            </a:xfrm>
            <a:prstGeom prst="line">
              <a:avLst/>
            </a:prstGeom>
            <a:noFill/>
            <a:ln w="9525">
              <a:solidFill>
                <a:srgbClr val="7BA6F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grpSp>
        <p:nvGrpSpPr>
          <p:cNvPr id="27" name="Group 63"/>
          <p:cNvGrpSpPr>
            <a:grpSpLocks/>
          </p:cNvGrpSpPr>
          <p:nvPr/>
        </p:nvGrpSpPr>
        <p:grpSpPr bwMode="auto">
          <a:xfrm>
            <a:off x="827584" y="2939430"/>
            <a:ext cx="7993069" cy="609600"/>
            <a:chOff x="1440" y="1296"/>
            <a:chExt cx="5035" cy="384"/>
          </a:xfrm>
        </p:grpSpPr>
        <p:grpSp>
          <p:nvGrpSpPr>
            <p:cNvPr id="28" name="Group 64"/>
            <p:cNvGrpSpPr>
              <a:grpSpLocks/>
            </p:cNvGrpSpPr>
            <p:nvPr/>
          </p:nvGrpSpPr>
          <p:grpSpPr bwMode="auto">
            <a:xfrm>
              <a:off x="1440" y="1296"/>
              <a:ext cx="336" cy="384"/>
              <a:chOff x="982" y="214"/>
              <a:chExt cx="759" cy="872"/>
            </a:xfrm>
          </p:grpSpPr>
          <p:sp>
            <p:nvSpPr>
              <p:cNvPr id="31" name="Freeform 65"/>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2" name="Freeform 66"/>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3" name="Freeform 67"/>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4" name="Freeform 68"/>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5" name="Freeform 69"/>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6" name="Freeform 70"/>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7" name="Freeform 71"/>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29" name="Rectangle 72"/>
            <p:cNvSpPr>
              <a:spLocks noChangeArrowheads="1"/>
            </p:cNvSpPr>
            <p:nvPr/>
          </p:nvSpPr>
          <p:spPr bwMode="auto">
            <a:xfrm>
              <a:off x="2004" y="1348"/>
              <a:ext cx="4471" cy="252"/>
            </a:xfrm>
            <a:prstGeom prst="rect">
              <a:avLst/>
            </a:prstGeom>
            <a:noFill/>
            <a:ln>
              <a:noFill/>
            </a:ln>
            <a:effectLst/>
            <a:extLst>
              <a:ext uri="{909E8E84-426E-40DD-AFC4-6F175D3DCCD1}">
                <a14:hiddenFill xmlns:a14="http://schemas.microsoft.com/office/drawing/2010/main">
                  <a:gradFill rotWithShape="1">
                    <a:gsLst>
                      <a:gs pos="0">
                        <a:schemeClr val="folHlink">
                          <a:gamma/>
                          <a:tint val="21176"/>
                          <a:invGamma/>
                        </a:schemeClr>
                      </a:gs>
                      <a:gs pos="100000">
                        <a:schemeClr val="folHlink"/>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tr-TR" sz="2000" dirty="0" err="1"/>
                <a:t>Metodlar</a:t>
              </a:r>
              <a:endParaRPr lang="en-US" sz="2000" dirty="0">
                <a:solidFill>
                  <a:srgbClr val="FF0000"/>
                </a:solidFill>
              </a:endParaRPr>
            </a:p>
          </p:txBody>
        </p:sp>
        <p:sp>
          <p:nvSpPr>
            <p:cNvPr id="30" name="Line 73"/>
            <p:cNvSpPr>
              <a:spLocks noChangeShapeType="1"/>
            </p:cNvSpPr>
            <p:nvPr/>
          </p:nvSpPr>
          <p:spPr bwMode="auto">
            <a:xfrm>
              <a:off x="1776" y="1584"/>
              <a:ext cx="2064" cy="0"/>
            </a:xfrm>
            <a:prstGeom prst="line">
              <a:avLst/>
            </a:prstGeom>
            <a:no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grpSp>
        <p:nvGrpSpPr>
          <p:cNvPr id="38" name="Group 96"/>
          <p:cNvGrpSpPr>
            <a:grpSpLocks/>
          </p:cNvGrpSpPr>
          <p:nvPr/>
        </p:nvGrpSpPr>
        <p:grpSpPr bwMode="auto">
          <a:xfrm>
            <a:off x="844672" y="3701430"/>
            <a:ext cx="6319850" cy="609600"/>
            <a:chOff x="1440" y="1296"/>
            <a:chExt cx="3981" cy="384"/>
          </a:xfrm>
        </p:grpSpPr>
        <p:grpSp>
          <p:nvGrpSpPr>
            <p:cNvPr id="39" name="Group 97"/>
            <p:cNvGrpSpPr>
              <a:grpSpLocks/>
            </p:cNvGrpSpPr>
            <p:nvPr/>
          </p:nvGrpSpPr>
          <p:grpSpPr bwMode="auto">
            <a:xfrm>
              <a:off x="1440" y="1296"/>
              <a:ext cx="336" cy="384"/>
              <a:chOff x="982" y="214"/>
              <a:chExt cx="759" cy="872"/>
            </a:xfrm>
          </p:grpSpPr>
          <p:sp>
            <p:nvSpPr>
              <p:cNvPr id="42" name="Freeform 98"/>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3" name="Freeform 99"/>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4" name="Freeform 100"/>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5" name="Freeform 101"/>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6" name="Freeform 102"/>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7" name="Freeform 103"/>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48" name="Freeform 104"/>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hlink">
                      <a:gamma/>
                      <a:tint val="42353"/>
                      <a:invGamma/>
                    </a:schemeClr>
                  </a:gs>
                  <a:gs pos="100000">
                    <a:schemeClr va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40" name="Rectangle 105"/>
            <p:cNvSpPr>
              <a:spLocks noChangeArrowheads="1"/>
            </p:cNvSpPr>
            <p:nvPr/>
          </p:nvSpPr>
          <p:spPr bwMode="auto">
            <a:xfrm>
              <a:off x="1997" y="1351"/>
              <a:ext cx="3424" cy="252"/>
            </a:xfrm>
            <a:prstGeom prst="rect">
              <a:avLst/>
            </a:prstGeom>
            <a:noFill/>
            <a:ln>
              <a:noFill/>
            </a:ln>
            <a:effectLst/>
            <a:extLst>
              <a:ext uri="{909E8E84-426E-40DD-AFC4-6F175D3DCCD1}">
                <a14:hiddenFill xmlns:a14="http://schemas.microsoft.com/office/drawing/2010/main">
                  <a:gradFill rotWithShape="1">
                    <a:gsLst>
                      <a:gs pos="0">
                        <a:schemeClr val="hlink">
                          <a:gamma/>
                          <a:tint val="42353"/>
                          <a:invGamma/>
                        </a:schemeClr>
                      </a:gs>
                      <a:gs pos="100000">
                        <a:schemeClr val="hlink"/>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just" eaLnBrk="0" hangingPunct="0"/>
              <a:r>
                <a:rPr lang="tr-TR" sz="2000" dirty="0" err="1"/>
                <a:t>Konstruktör</a:t>
              </a:r>
              <a:r>
                <a:rPr lang="tr-TR" sz="2000" dirty="0"/>
                <a:t> (Yapıcı) - </a:t>
              </a:r>
              <a:r>
                <a:rPr lang="tr-TR" sz="2000" dirty="0" err="1"/>
                <a:t>Destruktör</a:t>
              </a:r>
              <a:r>
                <a:rPr lang="tr-TR" sz="2000" dirty="0"/>
                <a:t> (Yıkıcı) </a:t>
              </a:r>
              <a:r>
                <a:rPr lang="tr-TR" sz="2000" dirty="0" err="1"/>
                <a:t>Methodlar</a:t>
              </a:r>
              <a:endParaRPr lang="tr-TR" sz="2000" dirty="0"/>
            </a:p>
          </p:txBody>
        </p:sp>
        <p:sp>
          <p:nvSpPr>
            <p:cNvPr id="41" name="Line 106"/>
            <p:cNvSpPr>
              <a:spLocks noChangeShapeType="1"/>
            </p:cNvSpPr>
            <p:nvPr/>
          </p:nvSpPr>
          <p:spPr bwMode="auto">
            <a:xfrm>
              <a:off x="1776" y="1584"/>
              <a:ext cx="2064" cy="0"/>
            </a:xfrm>
            <a:prstGeom prst="line">
              <a:avLst/>
            </a:prstGeom>
            <a:noFill/>
            <a:ln w="9525">
              <a:solidFill>
                <a:srgbClr val="99CC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grpSp>
        <p:nvGrpSpPr>
          <p:cNvPr id="49" name="Group 63"/>
          <p:cNvGrpSpPr>
            <a:grpSpLocks/>
          </p:cNvGrpSpPr>
          <p:nvPr/>
        </p:nvGrpSpPr>
        <p:grpSpPr bwMode="auto">
          <a:xfrm>
            <a:off x="906013" y="4410425"/>
            <a:ext cx="4818066" cy="609601"/>
            <a:chOff x="1440" y="1296"/>
            <a:chExt cx="3035" cy="384"/>
          </a:xfrm>
        </p:grpSpPr>
        <p:grpSp>
          <p:nvGrpSpPr>
            <p:cNvPr id="50" name="Group 64"/>
            <p:cNvGrpSpPr>
              <a:grpSpLocks/>
            </p:cNvGrpSpPr>
            <p:nvPr/>
          </p:nvGrpSpPr>
          <p:grpSpPr bwMode="auto">
            <a:xfrm>
              <a:off x="1440" y="1296"/>
              <a:ext cx="336" cy="384"/>
              <a:chOff x="982" y="214"/>
              <a:chExt cx="759" cy="872"/>
            </a:xfrm>
          </p:grpSpPr>
          <p:sp>
            <p:nvSpPr>
              <p:cNvPr id="53" name="Freeform 65"/>
              <p:cNvSpPr>
                <a:spLocks/>
              </p:cNvSpPr>
              <p:nvPr/>
            </p:nvSpPr>
            <p:spPr bwMode="auto">
              <a:xfrm>
                <a:off x="1214" y="214"/>
                <a:ext cx="299" cy="434"/>
              </a:xfrm>
              <a:custGeom>
                <a:avLst/>
                <a:gdLst>
                  <a:gd name="T0" fmla="*/ 174 w 299"/>
                  <a:gd name="T1" fmla="*/ 121 h 434"/>
                  <a:gd name="T2" fmla="*/ 174 w 299"/>
                  <a:gd name="T3" fmla="*/ 23 h 434"/>
                  <a:gd name="T4" fmla="*/ 170 w 299"/>
                  <a:gd name="T5" fmla="*/ 9 h 434"/>
                  <a:gd name="T6" fmla="*/ 165 w 299"/>
                  <a:gd name="T7" fmla="*/ 5 h 434"/>
                  <a:gd name="T8" fmla="*/ 156 w 299"/>
                  <a:gd name="T9" fmla="*/ 0 h 434"/>
                  <a:gd name="T10" fmla="*/ 152 w 299"/>
                  <a:gd name="T11" fmla="*/ 0 h 434"/>
                  <a:gd name="T12" fmla="*/ 143 w 299"/>
                  <a:gd name="T13" fmla="*/ 0 h 434"/>
                  <a:gd name="T14" fmla="*/ 134 w 299"/>
                  <a:gd name="T15" fmla="*/ 5 h 434"/>
                  <a:gd name="T16" fmla="*/ 125 w 299"/>
                  <a:gd name="T17" fmla="*/ 9 h 434"/>
                  <a:gd name="T18" fmla="*/ 125 w 299"/>
                  <a:gd name="T19" fmla="*/ 23 h 434"/>
                  <a:gd name="T20" fmla="*/ 125 w 299"/>
                  <a:gd name="T21" fmla="*/ 126 h 434"/>
                  <a:gd name="T22" fmla="*/ 76 w 299"/>
                  <a:gd name="T23" fmla="*/ 99 h 434"/>
                  <a:gd name="T24" fmla="*/ 67 w 299"/>
                  <a:gd name="T25" fmla="*/ 94 h 434"/>
                  <a:gd name="T26" fmla="*/ 58 w 299"/>
                  <a:gd name="T27" fmla="*/ 94 h 434"/>
                  <a:gd name="T28" fmla="*/ 49 w 299"/>
                  <a:gd name="T29" fmla="*/ 99 h 434"/>
                  <a:gd name="T30" fmla="*/ 45 w 299"/>
                  <a:gd name="T31" fmla="*/ 103 h 434"/>
                  <a:gd name="T32" fmla="*/ 40 w 299"/>
                  <a:gd name="T33" fmla="*/ 112 h 434"/>
                  <a:gd name="T34" fmla="*/ 45 w 299"/>
                  <a:gd name="T35" fmla="*/ 117 h 434"/>
                  <a:gd name="T36" fmla="*/ 45 w 299"/>
                  <a:gd name="T37" fmla="*/ 126 h 434"/>
                  <a:gd name="T38" fmla="*/ 54 w 299"/>
                  <a:gd name="T39" fmla="*/ 134 h 434"/>
                  <a:gd name="T40" fmla="*/ 121 w 299"/>
                  <a:gd name="T41" fmla="*/ 170 h 434"/>
                  <a:gd name="T42" fmla="*/ 121 w 299"/>
                  <a:gd name="T43" fmla="*/ 242 h 434"/>
                  <a:gd name="T44" fmla="*/ 36 w 299"/>
                  <a:gd name="T45" fmla="*/ 188 h 434"/>
                  <a:gd name="T46" fmla="*/ 27 w 299"/>
                  <a:gd name="T47" fmla="*/ 184 h 434"/>
                  <a:gd name="T48" fmla="*/ 18 w 299"/>
                  <a:gd name="T49" fmla="*/ 184 h 434"/>
                  <a:gd name="T50" fmla="*/ 9 w 299"/>
                  <a:gd name="T51" fmla="*/ 188 h 434"/>
                  <a:gd name="T52" fmla="*/ 5 w 299"/>
                  <a:gd name="T53" fmla="*/ 193 h 434"/>
                  <a:gd name="T54" fmla="*/ 0 w 299"/>
                  <a:gd name="T55" fmla="*/ 202 h 434"/>
                  <a:gd name="T56" fmla="*/ 0 w 299"/>
                  <a:gd name="T57" fmla="*/ 210 h 434"/>
                  <a:gd name="T58" fmla="*/ 5 w 299"/>
                  <a:gd name="T59" fmla="*/ 219 h 434"/>
                  <a:gd name="T60" fmla="*/ 14 w 299"/>
                  <a:gd name="T61" fmla="*/ 224 h 434"/>
                  <a:gd name="T62" fmla="*/ 121 w 299"/>
                  <a:gd name="T63" fmla="*/ 291 h 434"/>
                  <a:gd name="T64" fmla="*/ 121 w 299"/>
                  <a:gd name="T65" fmla="*/ 434 h 434"/>
                  <a:gd name="T66" fmla="*/ 174 w 299"/>
                  <a:gd name="T67" fmla="*/ 434 h 434"/>
                  <a:gd name="T68" fmla="*/ 174 w 299"/>
                  <a:gd name="T69" fmla="*/ 291 h 434"/>
                  <a:gd name="T70" fmla="*/ 290 w 299"/>
                  <a:gd name="T71" fmla="*/ 224 h 434"/>
                  <a:gd name="T72" fmla="*/ 295 w 299"/>
                  <a:gd name="T73" fmla="*/ 219 h 434"/>
                  <a:gd name="T74" fmla="*/ 299 w 299"/>
                  <a:gd name="T75" fmla="*/ 210 h 434"/>
                  <a:gd name="T76" fmla="*/ 299 w 299"/>
                  <a:gd name="T77" fmla="*/ 202 h 434"/>
                  <a:gd name="T78" fmla="*/ 299 w 299"/>
                  <a:gd name="T79" fmla="*/ 197 h 434"/>
                  <a:gd name="T80" fmla="*/ 295 w 299"/>
                  <a:gd name="T81" fmla="*/ 188 h 434"/>
                  <a:gd name="T82" fmla="*/ 286 w 299"/>
                  <a:gd name="T83" fmla="*/ 184 h 434"/>
                  <a:gd name="T84" fmla="*/ 277 w 299"/>
                  <a:gd name="T85" fmla="*/ 184 h 434"/>
                  <a:gd name="T86" fmla="*/ 268 w 299"/>
                  <a:gd name="T87" fmla="*/ 188 h 434"/>
                  <a:gd name="T88" fmla="*/ 174 w 299"/>
                  <a:gd name="T89" fmla="*/ 237 h 434"/>
                  <a:gd name="T90" fmla="*/ 174 w 299"/>
                  <a:gd name="T91" fmla="*/ 170 h 434"/>
                  <a:gd name="T92" fmla="*/ 246 w 299"/>
                  <a:gd name="T93" fmla="*/ 134 h 434"/>
                  <a:gd name="T94" fmla="*/ 250 w 299"/>
                  <a:gd name="T95" fmla="*/ 130 h 434"/>
                  <a:gd name="T96" fmla="*/ 255 w 299"/>
                  <a:gd name="T97" fmla="*/ 121 h 434"/>
                  <a:gd name="T98" fmla="*/ 255 w 299"/>
                  <a:gd name="T99" fmla="*/ 112 h 434"/>
                  <a:gd name="T100" fmla="*/ 250 w 299"/>
                  <a:gd name="T101" fmla="*/ 108 h 434"/>
                  <a:gd name="T102" fmla="*/ 246 w 299"/>
                  <a:gd name="T103" fmla="*/ 103 h 434"/>
                  <a:gd name="T104" fmla="*/ 237 w 299"/>
                  <a:gd name="T105" fmla="*/ 99 h 434"/>
                  <a:gd name="T106" fmla="*/ 232 w 299"/>
                  <a:gd name="T107" fmla="*/ 99 h 434"/>
                  <a:gd name="T108" fmla="*/ 223 w 299"/>
                  <a:gd name="T109" fmla="*/ 99 h 434"/>
                  <a:gd name="T110" fmla="*/ 174 w 299"/>
                  <a:gd name="T111" fmla="*/ 121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4">
                    <a:moveTo>
                      <a:pt x="174" y="121"/>
                    </a:moveTo>
                    <a:lnTo>
                      <a:pt x="174" y="23"/>
                    </a:lnTo>
                    <a:lnTo>
                      <a:pt x="170" y="9"/>
                    </a:lnTo>
                    <a:lnTo>
                      <a:pt x="165" y="5"/>
                    </a:lnTo>
                    <a:lnTo>
                      <a:pt x="156" y="0"/>
                    </a:lnTo>
                    <a:lnTo>
                      <a:pt x="152" y="0"/>
                    </a:lnTo>
                    <a:lnTo>
                      <a:pt x="143" y="0"/>
                    </a:lnTo>
                    <a:lnTo>
                      <a:pt x="134" y="5"/>
                    </a:lnTo>
                    <a:lnTo>
                      <a:pt x="125" y="9"/>
                    </a:lnTo>
                    <a:lnTo>
                      <a:pt x="125" y="23"/>
                    </a:lnTo>
                    <a:lnTo>
                      <a:pt x="125" y="126"/>
                    </a:lnTo>
                    <a:lnTo>
                      <a:pt x="76" y="99"/>
                    </a:lnTo>
                    <a:lnTo>
                      <a:pt x="67" y="94"/>
                    </a:lnTo>
                    <a:lnTo>
                      <a:pt x="58" y="94"/>
                    </a:lnTo>
                    <a:lnTo>
                      <a:pt x="49" y="99"/>
                    </a:lnTo>
                    <a:lnTo>
                      <a:pt x="45" y="103"/>
                    </a:lnTo>
                    <a:lnTo>
                      <a:pt x="40" y="112"/>
                    </a:lnTo>
                    <a:lnTo>
                      <a:pt x="45" y="117"/>
                    </a:lnTo>
                    <a:lnTo>
                      <a:pt x="45" y="126"/>
                    </a:lnTo>
                    <a:lnTo>
                      <a:pt x="54" y="134"/>
                    </a:lnTo>
                    <a:lnTo>
                      <a:pt x="121" y="170"/>
                    </a:lnTo>
                    <a:lnTo>
                      <a:pt x="121" y="242"/>
                    </a:lnTo>
                    <a:lnTo>
                      <a:pt x="36" y="188"/>
                    </a:lnTo>
                    <a:lnTo>
                      <a:pt x="27" y="184"/>
                    </a:lnTo>
                    <a:lnTo>
                      <a:pt x="18" y="184"/>
                    </a:lnTo>
                    <a:lnTo>
                      <a:pt x="9" y="188"/>
                    </a:lnTo>
                    <a:lnTo>
                      <a:pt x="5" y="193"/>
                    </a:lnTo>
                    <a:lnTo>
                      <a:pt x="0" y="202"/>
                    </a:lnTo>
                    <a:lnTo>
                      <a:pt x="0" y="210"/>
                    </a:lnTo>
                    <a:lnTo>
                      <a:pt x="5" y="219"/>
                    </a:lnTo>
                    <a:lnTo>
                      <a:pt x="14" y="224"/>
                    </a:lnTo>
                    <a:lnTo>
                      <a:pt x="121" y="291"/>
                    </a:lnTo>
                    <a:lnTo>
                      <a:pt x="121" y="434"/>
                    </a:lnTo>
                    <a:lnTo>
                      <a:pt x="174" y="434"/>
                    </a:lnTo>
                    <a:lnTo>
                      <a:pt x="174" y="291"/>
                    </a:lnTo>
                    <a:lnTo>
                      <a:pt x="290" y="224"/>
                    </a:lnTo>
                    <a:lnTo>
                      <a:pt x="295" y="219"/>
                    </a:lnTo>
                    <a:lnTo>
                      <a:pt x="299" y="210"/>
                    </a:lnTo>
                    <a:lnTo>
                      <a:pt x="299" y="202"/>
                    </a:lnTo>
                    <a:lnTo>
                      <a:pt x="299" y="197"/>
                    </a:lnTo>
                    <a:lnTo>
                      <a:pt x="295" y="188"/>
                    </a:lnTo>
                    <a:lnTo>
                      <a:pt x="286" y="184"/>
                    </a:lnTo>
                    <a:lnTo>
                      <a:pt x="277" y="184"/>
                    </a:lnTo>
                    <a:lnTo>
                      <a:pt x="268" y="188"/>
                    </a:lnTo>
                    <a:lnTo>
                      <a:pt x="174" y="237"/>
                    </a:lnTo>
                    <a:lnTo>
                      <a:pt x="174" y="170"/>
                    </a:lnTo>
                    <a:lnTo>
                      <a:pt x="246" y="134"/>
                    </a:lnTo>
                    <a:lnTo>
                      <a:pt x="250" y="130"/>
                    </a:lnTo>
                    <a:lnTo>
                      <a:pt x="255" y="121"/>
                    </a:lnTo>
                    <a:lnTo>
                      <a:pt x="255" y="112"/>
                    </a:lnTo>
                    <a:lnTo>
                      <a:pt x="250" y="108"/>
                    </a:lnTo>
                    <a:lnTo>
                      <a:pt x="246" y="103"/>
                    </a:lnTo>
                    <a:lnTo>
                      <a:pt x="237" y="99"/>
                    </a:lnTo>
                    <a:lnTo>
                      <a:pt x="232" y="99"/>
                    </a:lnTo>
                    <a:lnTo>
                      <a:pt x="223" y="99"/>
                    </a:lnTo>
                    <a:lnTo>
                      <a:pt x="174" y="12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4" name="Freeform 66"/>
              <p:cNvSpPr>
                <a:spLocks/>
              </p:cNvSpPr>
              <p:nvPr/>
            </p:nvSpPr>
            <p:spPr bwMode="auto">
              <a:xfrm>
                <a:off x="982" y="398"/>
                <a:ext cx="393" cy="272"/>
              </a:xfrm>
              <a:custGeom>
                <a:avLst/>
                <a:gdLst>
                  <a:gd name="T0" fmla="*/ 121 w 393"/>
                  <a:gd name="T1" fmla="*/ 71 h 272"/>
                  <a:gd name="T2" fmla="*/ 36 w 393"/>
                  <a:gd name="T3" fmla="*/ 22 h 272"/>
                  <a:gd name="T4" fmla="*/ 27 w 393"/>
                  <a:gd name="T5" fmla="*/ 18 h 272"/>
                  <a:gd name="T6" fmla="*/ 18 w 393"/>
                  <a:gd name="T7" fmla="*/ 18 h 272"/>
                  <a:gd name="T8" fmla="*/ 9 w 393"/>
                  <a:gd name="T9" fmla="*/ 22 h 272"/>
                  <a:gd name="T10" fmla="*/ 5 w 393"/>
                  <a:gd name="T11" fmla="*/ 31 h 272"/>
                  <a:gd name="T12" fmla="*/ 0 w 393"/>
                  <a:gd name="T13" fmla="*/ 40 h 272"/>
                  <a:gd name="T14" fmla="*/ 0 w 393"/>
                  <a:gd name="T15" fmla="*/ 49 h 272"/>
                  <a:gd name="T16" fmla="*/ 5 w 393"/>
                  <a:gd name="T17" fmla="*/ 58 h 272"/>
                  <a:gd name="T18" fmla="*/ 9 w 393"/>
                  <a:gd name="T19" fmla="*/ 62 h 272"/>
                  <a:gd name="T20" fmla="*/ 98 w 393"/>
                  <a:gd name="T21" fmla="*/ 116 h 272"/>
                  <a:gd name="T22" fmla="*/ 54 w 393"/>
                  <a:gd name="T23" fmla="*/ 143 h 272"/>
                  <a:gd name="T24" fmla="*/ 45 w 393"/>
                  <a:gd name="T25" fmla="*/ 147 h 272"/>
                  <a:gd name="T26" fmla="*/ 40 w 393"/>
                  <a:gd name="T27" fmla="*/ 156 h 272"/>
                  <a:gd name="T28" fmla="*/ 40 w 393"/>
                  <a:gd name="T29" fmla="*/ 165 h 272"/>
                  <a:gd name="T30" fmla="*/ 40 w 393"/>
                  <a:gd name="T31" fmla="*/ 174 h 272"/>
                  <a:gd name="T32" fmla="*/ 49 w 393"/>
                  <a:gd name="T33" fmla="*/ 178 h 272"/>
                  <a:gd name="T34" fmla="*/ 54 w 393"/>
                  <a:gd name="T35" fmla="*/ 183 h 272"/>
                  <a:gd name="T36" fmla="*/ 63 w 393"/>
                  <a:gd name="T37" fmla="*/ 183 h 272"/>
                  <a:gd name="T38" fmla="*/ 72 w 393"/>
                  <a:gd name="T39" fmla="*/ 183 h 272"/>
                  <a:gd name="T40" fmla="*/ 139 w 393"/>
                  <a:gd name="T41" fmla="*/ 143 h 272"/>
                  <a:gd name="T42" fmla="*/ 197 w 393"/>
                  <a:gd name="T43" fmla="*/ 178 h 272"/>
                  <a:gd name="T44" fmla="*/ 112 w 393"/>
                  <a:gd name="T45" fmla="*/ 223 h 272"/>
                  <a:gd name="T46" fmla="*/ 103 w 393"/>
                  <a:gd name="T47" fmla="*/ 232 h 272"/>
                  <a:gd name="T48" fmla="*/ 98 w 393"/>
                  <a:gd name="T49" fmla="*/ 241 h 272"/>
                  <a:gd name="T50" fmla="*/ 98 w 393"/>
                  <a:gd name="T51" fmla="*/ 246 h 272"/>
                  <a:gd name="T52" fmla="*/ 98 w 393"/>
                  <a:gd name="T53" fmla="*/ 254 h 272"/>
                  <a:gd name="T54" fmla="*/ 103 w 393"/>
                  <a:gd name="T55" fmla="*/ 263 h 272"/>
                  <a:gd name="T56" fmla="*/ 112 w 393"/>
                  <a:gd name="T57" fmla="*/ 268 h 272"/>
                  <a:gd name="T58" fmla="*/ 121 w 393"/>
                  <a:gd name="T59" fmla="*/ 268 h 272"/>
                  <a:gd name="T60" fmla="*/ 130 w 393"/>
                  <a:gd name="T61" fmla="*/ 263 h 272"/>
                  <a:gd name="T62" fmla="*/ 241 w 393"/>
                  <a:gd name="T63" fmla="*/ 201 h 272"/>
                  <a:gd name="T64" fmla="*/ 366 w 393"/>
                  <a:gd name="T65" fmla="*/ 272 h 272"/>
                  <a:gd name="T66" fmla="*/ 393 w 393"/>
                  <a:gd name="T67" fmla="*/ 228 h 272"/>
                  <a:gd name="T68" fmla="*/ 268 w 393"/>
                  <a:gd name="T69" fmla="*/ 156 h 272"/>
                  <a:gd name="T70" fmla="*/ 268 w 393"/>
                  <a:gd name="T71" fmla="*/ 22 h 272"/>
                  <a:gd name="T72" fmla="*/ 268 w 393"/>
                  <a:gd name="T73" fmla="*/ 13 h 272"/>
                  <a:gd name="T74" fmla="*/ 264 w 393"/>
                  <a:gd name="T75" fmla="*/ 9 h 272"/>
                  <a:gd name="T76" fmla="*/ 255 w 393"/>
                  <a:gd name="T77" fmla="*/ 4 h 272"/>
                  <a:gd name="T78" fmla="*/ 250 w 393"/>
                  <a:gd name="T79" fmla="*/ 0 h 272"/>
                  <a:gd name="T80" fmla="*/ 241 w 393"/>
                  <a:gd name="T81" fmla="*/ 0 h 272"/>
                  <a:gd name="T82" fmla="*/ 232 w 393"/>
                  <a:gd name="T83" fmla="*/ 4 h 272"/>
                  <a:gd name="T84" fmla="*/ 228 w 393"/>
                  <a:gd name="T85" fmla="*/ 13 h 272"/>
                  <a:gd name="T86" fmla="*/ 228 w 393"/>
                  <a:gd name="T87" fmla="*/ 22 h 272"/>
                  <a:gd name="T88" fmla="*/ 223 w 393"/>
                  <a:gd name="T89" fmla="*/ 129 h 272"/>
                  <a:gd name="T90" fmla="*/ 165 w 393"/>
                  <a:gd name="T91" fmla="*/ 94 h 272"/>
                  <a:gd name="T92" fmla="*/ 170 w 393"/>
                  <a:gd name="T93" fmla="*/ 18 h 272"/>
                  <a:gd name="T94" fmla="*/ 165 w 393"/>
                  <a:gd name="T95" fmla="*/ 9 h 272"/>
                  <a:gd name="T96" fmla="*/ 161 w 393"/>
                  <a:gd name="T97" fmla="*/ 4 h 272"/>
                  <a:gd name="T98" fmla="*/ 156 w 393"/>
                  <a:gd name="T99" fmla="*/ 0 h 272"/>
                  <a:gd name="T100" fmla="*/ 148 w 393"/>
                  <a:gd name="T101" fmla="*/ 0 h 272"/>
                  <a:gd name="T102" fmla="*/ 139 w 393"/>
                  <a:gd name="T103" fmla="*/ 0 h 272"/>
                  <a:gd name="T104" fmla="*/ 134 w 393"/>
                  <a:gd name="T105" fmla="*/ 4 h 272"/>
                  <a:gd name="T106" fmla="*/ 130 w 393"/>
                  <a:gd name="T107" fmla="*/ 9 h 272"/>
                  <a:gd name="T108" fmla="*/ 125 w 393"/>
                  <a:gd name="T109" fmla="*/ 18 h 272"/>
                  <a:gd name="T110" fmla="*/ 121 w 393"/>
                  <a:gd name="T111" fmla="*/ 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121" y="71"/>
                    </a:moveTo>
                    <a:lnTo>
                      <a:pt x="36" y="22"/>
                    </a:lnTo>
                    <a:lnTo>
                      <a:pt x="27" y="18"/>
                    </a:lnTo>
                    <a:lnTo>
                      <a:pt x="18" y="18"/>
                    </a:lnTo>
                    <a:lnTo>
                      <a:pt x="9" y="22"/>
                    </a:lnTo>
                    <a:lnTo>
                      <a:pt x="5" y="31"/>
                    </a:lnTo>
                    <a:lnTo>
                      <a:pt x="0" y="40"/>
                    </a:lnTo>
                    <a:lnTo>
                      <a:pt x="0" y="49"/>
                    </a:lnTo>
                    <a:lnTo>
                      <a:pt x="5" y="58"/>
                    </a:lnTo>
                    <a:lnTo>
                      <a:pt x="9" y="62"/>
                    </a:lnTo>
                    <a:lnTo>
                      <a:pt x="98" y="116"/>
                    </a:lnTo>
                    <a:lnTo>
                      <a:pt x="54" y="143"/>
                    </a:lnTo>
                    <a:lnTo>
                      <a:pt x="45" y="147"/>
                    </a:lnTo>
                    <a:lnTo>
                      <a:pt x="40" y="156"/>
                    </a:lnTo>
                    <a:lnTo>
                      <a:pt x="40" y="165"/>
                    </a:lnTo>
                    <a:lnTo>
                      <a:pt x="40" y="174"/>
                    </a:lnTo>
                    <a:lnTo>
                      <a:pt x="49" y="178"/>
                    </a:lnTo>
                    <a:lnTo>
                      <a:pt x="54" y="183"/>
                    </a:lnTo>
                    <a:lnTo>
                      <a:pt x="63" y="183"/>
                    </a:lnTo>
                    <a:lnTo>
                      <a:pt x="72" y="183"/>
                    </a:lnTo>
                    <a:lnTo>
                      <a:pt x="139" y="143"/>
                    </a:lnTo>
                    <a:lnTo>
                      <a:pt x="197" y="178"/>
                    </a:lnTo>
                    <a:lnTo>
                      <a:pt x="112" y="223"/>
                    </a:lnTo>
                    <a:lnTo>
                      <a:pt x="103" y="232"/>
                    </a:lnTo>
                    <a:lnTo>
                      <a:pt x="98" y="241"/>
                    </a:lnTo>
                    <a:lnTo>
                      <a:pt x="98" y="246"/>
                    </a:lnTo>
                    <a:lnTo>
                      <a:pt x="98" y="254"/>
                    </a:lnTo>
                    <a:lnTo>
                      <a:pt x="103" y="263"/>
                    </a:lnTo>
                    <a:lnTo>
                      <a:pt x="112" y="268"/>
                    </a:lnTo>
                    <a:lnTo>
                      <a:pt x="121" y="268"/>
                    </a:lnTo>
                    <a:lnTo>
                      <a:pt x="130" y="263"/>
                    </a:lnTo>
                    <a:lnTo>
                      <a:pt x="241" y="201"/>
                    </a:lnTo>
                    <a:lnTo>
                      <a:pt x="366" y="272"/>
                    </a:lnTo>
                    <a:lnTo>
                      <a:pt x="393" y="228"/>
                    </a:lnTo>
                    <a:lnTo>
                      <a:pt x="268" y="156"/>
                    </a:lnTo>
                    <a:lnTo>
                      <a:pt x="268" y="22"/>
                    </a:lnTo>
                    <a:lnTo>
                      <a:pt x="268" y="13"/>
                    </a:lnTo>
                    <a:lnTo>
                      <a:pt x="264" y="9"/>
                    </a:lnTo>
                    <a:lnTo>
                      <a:pt x="255" y="4"/>
                    </a:lnTo>
                    <a:lnTo>
                      <a:pt x="250" y="0"/>
                    </a:lnTo>
                    <a:lnTo>
                      <a:pt x="241" y="0"/>
                    </a:lnTo>
                    <a:lnTo>
                      <a:pt x="232" y="4"/>
                    </a:lnTo>
                    <a:lnTo>
                      <a:pt x="228" y="13"/>
                    </a:lnTo>
                    <a:lnTo>
                      <a:pt x="228" y="22"/>
                    </a:lnTo>
                    <a:lnTo>
                      <a:pt x="223" y="129"/>
                    </a:lnTo>
                    <a:lnTo>
                      <a:pt x="165" y="94"/>
                    </a:lnTo>
                    <a:lnTo>
                      <a:pt x="170" y="18"/>
                    </a:lnTo>
                    <a:lnTo>
                      <a:pt x="165" y="9"/>
                    </a:lnTo>
                    <a:lnTo>
                      <a:pt x="161" y="4"/>
                    </a:lnTo>
                    <a:lnTo>
                      <a:pt x="156" y="0"/>
                    </a:lnTo>
                    <a:lnTo>
                      <a:pt x="148" y="0"/>
                    </a:lnTo>
                    <a:lnTo>
                      <a:pt x="139" y="0"/>
                    </a:lnTo>
                    <a:lnTo>
                      <a:pt x="134" y="4"/>
                    </a:lnTo>
                    <a:lnTo>
                      <a:pt x="130" y="9"/>
                    </a:lnTo>
                    <a:lnTo>
                      <a:pt x="125" y="18"/>
                    </a:lnTo>
                    <a:lnTo>
                      <a:pt x="121" y="7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5" name="Freeform 67"/>
              <p:cNvSpPr>
                <a:spLocks/>
              </p:cNvSpPr>
              <p:nvPr/>
            </p:nvSpPr>
            <p:spPr bwMode="auto">
              <a:xfrm>
                <a:off x="982" y="626"/>
                <a:ext cx="393" cy="277"/>
              </a:xfrm>
              <a:custGeom>
                <a:avLst/>
                <a:gdLst>
                  <a:gd name="T0" fmla="*/ 98 w 393"/>
                  <a:gd name="T1" fmla="*/ 156 h 277"/>
                  <a:gd name="T2" fmla="*/ 9 w 393"/>
                  <a:gd name="T3" fmla="*/ 205 h 277"/>
                  <a:gd name="T4" fmla="*/ 0 w 393"/>
                  <a:gd name="T5" fmla="*/ 214 h 277"/>
                  <a:gd name="T6" fmla="*/ 0 w 393"/>
                  <a:gd name="T7" fmla="*/ 223 h 277"/>
                  <a:gd name="T8" fmla="*/ 0 w 393"/>
                  <a:gd name="T9" fmla="*/ 228 h 277"/>
                  <a:gd name="T10" fmla="*/ 0 w 393"/>
                  <a:gd name="T11" fmla="*/ 237 h 277"/>
                  <a:gd name="T12" fmla="*/ 9 w 393"/>
                  <a:gd name="T13" fmla="*/ 246 h 277"/>
                  <a:gd name="T14" fmla="*/ 14 w 393"/>
                  <a:gd name="T15" fmla="*/ 250 h 277"/>
                  <a:gd name="T16" fmla="*/ 23 w 393"/>
                  <a:gd name="T17" fmla="*/ 250 h 277"/>
                  <a:gd name="T18" fmla="*/ 36 w 393"/>
                  <a:gd name="T19" fmla="*/ 250 h 277"/>
                  <a:gd name="T20" fmla="*/ 125 w 393"/>
                  <a:gd name="T21" fmla="*/ 196 h 277"/>
                  <a:gd name="T22" fmla="*/ 125 w 393"/>
                  <a:gd name="T23" fmla="*/ 250 h 277"/>
                  <a:gd name="T24" fmla="*/ 125 w 393"/>
                  <a:gd name="T25" fmla="*/ 263 h 277"/>
                  <a:gd name="T26" fmla="*/ 130 w 393"/>
                  <a:gd name="T27" fmla="*/ 268 h 277"/>
                  <a:gd name="T28" fmla="*/ 139 w 393"/>
                  <a:gd name="T29" fmla="*/ 272 h 277"/>
                  <a:gd name="T30" fmla="*/ 143 w 393"/>
                  <a:gd name="T31" fmla="*/ 277 h 277"/>
                  <a:gd name="T32" fmla="*/ 152 w 393"/>
                  <a:gd name="T33" fmla="*/ 277 h 277"/>
                  <a:gd name="T34" fmla="*/ 161 w 393"/>
                  <a:gd name="T35" fmla="*/ 272 h 277"/>
                  <a:gd name="T36" fmla="*/ 165 w 393"/>
                  <a:gd name="T37" fmla="*/ 263 h 277"/>
                  <a:gd name="T38" fmla="*/ 165 w 393"/>
                  <a:gd name="T39" fmla="*/ 254 h 277"/>
                  <a:gd name="T40" fmla="*/ 165 w 393"/>
                  <a:gd name="T41" fmla="*/ 178 h 277"/>
                  <a:gd name="T42" fmla="*/ 223 w 393"/>
                  <a:gd name="T43" fmla="*/ 143 h 277"/>
                  <a:gd name="T44" fmla="*/ 223 w 393"/>
                  <a:gd name="T45" fmla="*/ 241 h 277"/>
                  <a:gd name="T46" fmla="*/ 223 w 393"/>
                  <a:gd name="T47" fmla="*/ 250 h 277"/>
                  <a:gd name="T48" fmla="*/ 228 w 393"/>
                  <a:gd name="T49" fmla="*/ 259 h 277"/>
                  <a:gd name="T50" fmla="*/ 237 w 393"/>
                  <a:gd name="T51" fmla="*/ 263 h 277"/>
                  <a:gd name="T52" fmla="*/ 246 w 393"/>
                  <a:gd name="T53" fmla="*/ 268 h 277"/>
                  <a:gd name="T54" fmla="*/ 255 w 393"/>
                  <a:gd name="T55" fmla="*/ 268 h 277"/>
                  <a:gd name="T56" fmla="*/ 259 w 393"/>
                  <a:gd name="T57" fmla="*/ 263 h 277"/>
                  <a:gd name="T58" fmla="*/ 264 w 393"/>
                  <a:gd name="T59" fmla="*/ 254 h 277"/>
                  <a:gd name="T60" fmla="*/ 268 w 393"/>
                  <a:gd name="T61" fmla="*/ 246 h 277"/>
                  <a:gd name="T62" fmla="*/ 268 w 393"/>
                  <a:gd name="T63" fmla="*/ 116 h 277"/>
                  <a:gd name="T64" fmla="*/ 393 w 393"/>
                  <a:gd name="T65" fmla="*/ 44 h 277"/>
                  <a:gd name="T66" fmla="*/ 366 w 393"/>
                  <a:gd name="T67" fmla="*/ 0 h 277"/>
                  <a:gd name="T68" fmla="*/ 241 w 393"/>
                  <a:gd name="T69" fmla="*/ 71 h 277"/>
                  <a:gd name="T70" fmla="*/ 125 w 393"/>
                  <a:gd name="T71" fmla="*/ 4 h 277"/>
                  <a:gd name="T72" fmla="*/ 121 w 393"/>
                  <a:gd name="T73" fmla="*/ 0 h 277"/>
                  <a:gd name="T74" fmla="*/ 112 w 393"/>
                  <a:gd name="T75" fmla="*/ 0 h 277"/>
                  <a:gd name="T76" fmla="*/ 103 w 393"/>
                  <a:gd name="T77" fmla="*/ 4 h 277"/>
                  <a:gd name="T78" fmla="*/ 98 w 393"/>
                  <a:gd name="T79" fmla="*/ 9 h 277"/>
                  <a:gd name="T80" fmla="*/ 94 w 393"/>
                  <a:gd name="T81" fmla="*/ 18 h 277"/>
                  <a:gd name="T82" fmla="*/ 94 w 393"/>
                  <a:gd name="T83" fmla="*/ 26 h 277"/>
                  <a:gd name="T84" fmla="*/ 98 w 393"/>
                  <a:gd name="T85" fmla="*/ 35 h 277"/>
                  <a:gd name="T86" fmla="*/ 107 w 393"/>
                  <a:gd name="T87" fmla="*/ 40 h 277"/>
                  <a:gd name="T88" fmla="*/ 197 w 393"/>
                  <a:gd name="T89" fmla="*/ 98 h 277"/>
                  <a:gd name="T90" fmla="*/ 139 w 393"/>
                  <a:gd name="T91" fmla="*/ 129 h 277"/>
                  <a:gd name="T92" fmla="*/ 72 w 393"/>
                  <a:gd name="T93" fmla="*/ 89 h 277"/>
                  <a:gd name="T94" fmla="*/ 63 w 393"/>
                  <a:gd name="T95" fmla="*/ 85 h 277"/>
                  <a:gd name="T96" fmla="*/ 58 w 393"/>
                  <a:gd name="T97" fmla="*/ 85 h 277"/>
                  <a:gd name="T98" fmla="*/ 49 w 393"/>
                  <a:gd name="T99" fmla="*/ 89 h 277"/>
                  <a:gd name="T100" fmla="*/ 45 w 393"/>
                  <a:gd name="T101" fmla="*/ 98 h 277"/>
                  <a:gd name="T102" fmla="*/ 45 w 393"/>
                  <a:gd name="T103" fmla="*/ 102 h 277"/>
                  <a:gd name="T104" fmla="*/ 45 w 393"/>
                  <a:gd name="T105" fmla="*/ 111 h 277"/>
                  <a:gd name="T106" fmla="*/ 45 w 393"/>
                  <a:gd name="T107" fmla="*/ 120 h 277"/>
                  <a:gd name="T108" fmla="*/ 54 w 393"/>
                  <a:gd name="T109" fmla="*/ 125 h 277"/>
                  <a:gd name="T110" fmla="*/ 98 w 393"/>
                  <a:gd name="T111" fmla="*/ 156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98" y="156"/>
                    </a:moveTo>
                    <a:lnTo>
                      <a:pt x="9" y="205"/>
                    </a:lnTo>
                    <a:lnTo>
                      <a:pt x="0" y="214"/>
                    </a:lnTo>
                    <a:lnTo>
                      <a:pt x="0" y="223"/>
                    </a:lnTo>
                    <a:lnTo>
                      <a:pt x="0" y="228"/>
                    </a:lnTo>
                    <a:lnTo>
                      <a:pt x="0" y="237"/>
                    </a:lnTo>
                    <a:lnTo>
                      <a:pt x="9" y="246"/>
                    </a:lnTo>
                    <a:lnTo>
                      <a:pt x="14" y="250"/>
                    </a:lnTo>
                    <a:lnTo>
                      <a:pt x="23" y="250"/>
                    </a:lnTo>
                    <a:lnTo>
                      <a:pt x="36" y="250"/>
                    </a:lnTo>
                    <a:lnTo>
                      <a:pt x="125" y="196"/>
                    </a:lnTo>
                    <a:lnTo>
                      <a:pt x="125" y="250"/>
                    </a:lnTo>
                    <a:lnTo>
                      <a:pt x="125" y="263"/>
                    </a:lnTo>
                    <a:lnTo>
                      <a:pt x="130" y="268"/>
                    </a:lnTo>
                    <a:lnTo>
                      <a:pt x="139" y="272"/>
                    </a:lnTo>
                    <a:lnTo>
                      <a:pt x="143" y="277"/>
                    </a:lnTo>
                    <a:lnTo>
                      <a:pt x="152" y="277"/>
                    </a:lnTo>
                    <a:lnTo>
                      <a:pt x="161" y="272"/>
                    </a:lnTo>
                    <a:lnTo>
                      <a:pt x="165" y="263"/>
                    </a:lnTo>
                    <a:lnTo>
                      <a:pt x="165" y="254"/>
                    </a:lnTo>
                    <a:lnTo>
                      <a:pt x="165" y="178"/>
                    </a:lnTo>
                    <a:lnTo>
                      <a:pt x="223" y="143"/>
                    </a:lnTo>
                    <a:lnTo>
                      <a:pt x="223" y="241"/>
                    </a:lnTo>
                    <a:lnTo>
                      <a:pt x="223" y="250"/>
                    </a:lnTo>
                    <a:lnTo>
                      <a:pt x="228" y="259"/>
                    </a:lnTo>
                    <a:lnTo>
                      <a:pt x="237" y="263"/>
                    </a:lnTo>
                    <a:lnTo>
                      <a:pt x="246" y="268"/>
                    </a:lnTo>
                    <a:lnTo>
                      <a:pt x="255" y="268"/>
                    </a:lnTo>
                    <a:lnTo>
                      <a:pt x="259" y="263"/>
                    </a:lnTo>
                    <a:lnTo>
                      <a:pt x="264" y="254"/>
                    </a:lnTo>
                    <a:lnTo>
                      <a:pt x="268" y="246"/>
                    </a:lnTo>
                    <a:lnTo>
                      <a:pt x="268" y="116"/>
                    </a:lnTo>
                    <a:lnTo>
                      <a:pt x="393" y="44"/>
                    </a:lnTo>
                    <a:lnTo>
                      <a:pt x="366" y="0"/>
                    </a:lnTo>
                    <a:lnTo>
                      <a:pt x="241" y="71"/>
                    </a:lnTo>
                    <a:lnTo>
                      <a:pt x="125" y="4"/>
                    </a:lnTo>
                    <a:lnTo>
                      <a:pt x="121" y="0"/>
                    </a:lnTo>
                    <a:lnTo>
                      <a:pt x="112" y="0"/>
                    </a:lnTo>
                    <a:lnTo>
                      <a:pt x="103" y="4"/>
                    </a:lnTo>
                    <a:lnTo>
                      <a:pt x="98" y="9"/>
                    </a:lnTo>
                    <a:lnTo>
                      <a:pt x="94" y="18"/>
                    </a:lnTo>
                    <a:lnTo>
                      <a:pt x="94" y="26"/>
                    </a:lnTo>
                    <a:lnTo>
                      <a:pt x="98" y="35"/>
                    </a:lnTo>
                    <a:lnTo>
                      <a:pt x="107" y="40"/>
                    </a:lnTo>
                    <a:lnTo>
                      <a:pt x="197" y="98"/>
                    </a:lnTo>
                    <a:lnTo>
                      <a:pt x="139" y="129"/>
                    </a:lnTo>
                    <a:lnTo>
                      <a:pt x="72" y="89"/>
                    </a:lnTo>
                    <a:lnTo>
                      <a:pt x="63" y="85"/>
                    </a:lnTo>
                    <a:lnTo>
                      <a:pt x="58" y="85"/>
                    </a:lnTo>
                    <a:lnTo>
                      <a:pt x="49" y="89"/>
                    </a:lnTo>
                    <a:lnTo>
                      <a:pt x="45" y="98"/>
                    </a:lnTo>
                    <a:lnTo>
                      <a:pt x="45" y="102"/>
                    </a:lnTo>
                    <a:lnTo>
                      <a:pt x="45" y="111"/>
                    </a:lnTo>
                    <a:lnTo>
                      <a:pt x="45" y="120"/>
                    </a:lnTo>
                    <a:lnTo>
                      <a:pt x="54" y="125"/>
                    </a:lnTo>
                    <a:lnTo>
                      <a:pt x="98" y="156"/>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6" name="Freeform 68"/>
              <p:cNvSpPr>
                <a:spLocks/>
              </p:cNvSpPr>
              <p:nvPr/>
            </p:nvSpPr>
            <p:spPr bwMode="auto">
              <a:xfrm>
                <a:off x="1210" y="648"/>
                <a:ext cx="299" cy="438"/>
              </a:xfrm>
              <a:custGeom>
                <a:avLst/>
                <a:gdLst>
                  <a:gd name="T0" fmla="*/ 125 w 299"/>
                  <a:gd name="T1" fmla="*/ 313 h 438"/>
                  <a:gd name="T2" fmla="*/ 125 w 299"/>
                  <a:gd name="T3" fmla="*/ 411 h 438"/>
                  <a:gd name="T4" fmla="*/ 129 w 299"/>
                  <a:gd name="T5" fmla="*/ 425 h 438"/>
                  <a:gd name="T6" fmla="*/ 134 w 299"/>
                  <a:gd name="T7" fmla="*/ 429 h 438"/>
                  <a:gd name="T8" fmla="*/ 143 w 299"/>
                  <a:gd name="T9" fmla="*/ 434 h 438"/>
                  <a:gd name="T10" fmla="*/ 147 w 299"/>
                  <a:gd name="T11" fmla="*/ 438 h 438"/>
                  <a:gd name="T12" fmla="*/ 156 w 299"/>
                  <a:gd name="T13" fmla="*/ 434 h 438"/>
                  <a:gd name="T14" fmla="*/ 165 w 299"/>
                  <a:gd name="T15" fmla="*/ 429 h 438"/>
                  <a:gd name="T16" fmla="*/ 174 w 299"/>
                  <a:gd name="T17" fmla="*/ 425 h 438"/>
                  <a:gd name="T18" fmla="*/ 174 w 299"/>
                  <a:gd name="T19" fmla="*/ 411 h 438"/>
                  <a:gd name="T20" fmla="*/ 174 w 299"/>
                  <a:gd name="T21" fmla="*/ 308 h 438"/>
                  <a:gd name="T22" fmla="*/ 223 w 299"/>
                  <a:gd name="T23" fmla="*/ 335 h 438"/>
                  <a:gd name="T24" fmla="*/ 232 w 299"/>
                  <a:gd name="T25" fmla="*/ 340 h 438"/>
                  <a:gd name="T26" fmla="*/ 241 w 299"/>
                  <a:gd name="T27" fmla="*/ 340 h 438"/>
                  <a:gd name="T28" fmla="*/ 250 w 299"/>
                  <a:gd name="T29" fmla="*/ 335 h 438"/>
                  <a:gd name="T30" fmla="*/ 254 w 299"/>
                  <a:gd name="T31" fmla="*/ 331 h 438"/>
                  <a:gd name="T32" fmla="*/ 254 w 299"/>
                  <a:gd name="T33" fmla="*/ 322 h 438"/>
                  <a:gd name="T34" fmla="*/ 254 w 299"/>
                  <a:gd name="T35" fmla="*/ 317 h 438"/>
                  <a:gd name="T36" fmla="*/ 254 w 299"/>
                  <a:gd name="T37" fmla="*/ 308 h 438"/>
                  <a:gd name="T38" fmla="*/ 245 w 299"/>
                  <a:gd name="T39" fmla="*/ 300 h 438"/>
                  <a:gd name="T40" fmla="*/ 178 w 299"/>
                  <a:gd name="T41" fmla="*/ 264 h 438"/>
                  <a:gd name="T42" fmla="*/ 178 w 299"/>
                  <a:gd name="T43" fmla="*/ 192 h 438"/>
                  <a:gd name="T44" fmla="*/ 263 w 299"/>
                  <a:gd name="T45" fmla="*/ 246 h 438"/>
                  <a:gd name="T46" fmla="*/ 272 w 299"/>
                  <a:gd name="T47" fmla="*/ 250 h 438"/>
                  <a:gd name="T48" fmla="*/ 281 w 299"/>
                  <a:gd name="T49" fmla="*/ 250 h 438"/>
                  <a:gd name="T50" fmla="*/ 290 w 299"/>
                  <a:gd name="T51" fmla="*/ 246 h 438"/>
                  <a:gd name="T52" fmla="*/ 294 w 299"/>
                  <a:gd name="T53" fmla="*/ 241 h 438"/>
                  <a:gd name="T54" fmla="*/ 299 w 299"/>
                  <a:gd name="T55" fmla="*/ 232 h 438"/>
                  <a:gd name="T56" fmla="*/ 299 w 299"/>
                  <a:gd name="T57" fmla="*/ 224 h 438"/>
                  <a:gd name="T58" fmla="*/ 294 w 299"/>
                  <a:gd name="T59" fmla="*/ 215 h 438"/>
                  <a:gd name="T60" fmla="*/ 285 w 299"/>
                  <a:gd name="T61" fmla="*/ 210 h 438"/>
                  <a:gd name="T62" fmla="*/ 178 w 299"/>
                  <a:gd name="T63" fmla="*/ 143 h 438"/>
                  <a:gd name="T64" fmla="*/ 178 w 299"/>
                  <a:gd name="T65" fmla="*/ 0 h 438"/>
                  <a:gd name="T66" fmla="*/ 125 w 299"/>
                  <a:gd name="T67" fmla="*/ 0 h 438"/>
                  <a:gd name="T68" fmla="*/ 125 w 299"/>
                  <a:gd name="T69" fmla="*/ 143 h 438"/>
                  <a:gd name="T70" fmla="*/ 9 w 299"/>
                  <a:gd name="T71" fmla="*/ 210 h 438"/>
                  <a:gd name="T72" fmla="*/ 4 w 299"/>
                  <a:gd name="T73" fmla="*/ 215 h 438"/>
                  <a:gd name="T74" fmla="*/ 0 w 299"/>
                  <a:gd name="T75" fmla="*/ 224 h 438"/>
                  <a:gd name="T76" fmla="*/ 0 w 299"/>
                  <a:gd name="T77" fmla="*/ 232 h 438"/>
                  <a:gd name="T78" fmla="*/ 0 w 299"/>
                  <a:gd name="T79" fmla="*/ 237 h 438"/>
                  <a:gd name="T80" fmla="*/ 4 w 299"/>
                  <a:gd name="T81" fmla="*/ 246 h 438"/>
                  <a:gd name="T82" fmla="*/ 13 w 299"/>
                  <a:gd name="T83" fmla="*/ 250 h 438"/>
                  <a:gd name="T84" fmla="*/ 22 w 299"/>
                  <a:gd name="T85" fmla="*/ 250 h 438"/>
                  <a:gd name="T86" fmla="*/ 31 w 299"/>
                  <a:gd name="T87" fmla="*/ 246 h 438"/>
                  <a:gd name="T88" fmla="*/ 125 w 299"/>
                  <a:gd name="T89" fmla="*/ 197 h 438"/>
                  <a:gd name="T90" fmla="*/ 125 w 299"/>
                  <a:gd name="T91" fmla="*/ 264 h 438"/>
                  <a:gd name="T92" fmla="*/ 53 w 299"/>
                  <a:gd name="T93" fmla="*/ 300 h 438"/>
                  <a:gd name="T94" fmla="*/ 49 w 299"/>
                  <a:gd name="T95" fmla="*/ 304 h 438"/>
                  <a:gd name="T96" fmla="*/ 44 w 299"/>
                  <a:gd name="T97" fmla="*/ 313 h 438"/>
                  <a:gd name="T98" fmla="*/ 44 w 299"/>
                  <a:gd name="T99" fmla="*/ 322 h 438"/>
                  <a:gd name="T100" fmla="*/ 49 w 299"/>
                  <a:gd name="T101" fmla="*/ 326 h 438"/>
                  <a:gd name="T102" fmla="*/ 53 w 299"/>
                  <a:gd name="T103" fmla="*/ 331 h 438"/>
                  <a:gd name="T104" fmla="*/ 62 w 299"/>
                  <a:gd name="T105" fmla="*/ 335 h 438"/>
                  <a:gd name="T106" fmla="*/ 67 w 299"/>
                  <a:gd name="T107" fmla="*/ 335 h 438"/>
                  <a:gd name="T108" fmla="*/ 76 w 299"/>
                  <a:gd name="T109" fmla="*/ 335 h 438"/>
                  <a:gd name="T110" fmla="*/ 125 w 299"/>
                  <a:gd name="T111" fmla="*/ 313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9" h="438">
                    <a:moveTo>
                      <a:pt x="125" y="313"/>
                    </a:moveTo>
                    <a:lnTo>
                      <a:pt x="125" y="411"/>
                    </a:lnTo>
                    <a:lnTo>
                      <a:pt x="129" y="425"/>
                    </a:lnTo>
                    <a:lnTo>
                      <a:pt x="134" y="429"/>
                    </a:lnTo>
                    <a:lnTo>
                      <a:pt x="143" y="434"/>
                    </a:lnTo>
                    <a:lnTo>
                      <a:pt x="147" y="438"/>
                    </a:lnTo>
                    <a:lnTo>
                      <a:pt x="156" y="434"/>
                    </a:lnTo>
                    <a:lnTo>
                      <a:pt x="165" y="429"/>
                    </a:lnTo>
                    <a:lnTo>
                      <a:pt x="174" y="425"/>
                    </a:lnTo>
                    <a:lnTo>
                      <a:pt x="174" y="411"/>
                    </a:lnTo>
                    <a:lnTo>
                      <a:pt x="174" y="308"/>
                    </a:lnTo>
                    <a:lnTo>
                      <a:pt x="223" y="335"/>
                    </a:lnTo>
                    <a:lnTo>
                      <a:pt x="232" y="340"/>
                    </a:lnTo>
                    <a:lnTo>
                      <a:pt x="241" y="340"/>
                    </a:lnTo>
                    <a:lnTo>
                      <a:pt x="250" y="335"/>
                    </a:lnTo>
                    <a:lnTo>
                      <a:pt x="254" y="331"/>
                    </a:lnTo>
                    <a:lnTo>
                      <a:pt x="254" y="322"/>
                    </a:lnTo>
                    <a:lnTo>
                      <a:pt x="254" y="317"/>
                    </a:lnTo>
                    <a:lnTo>
                      <a:pt x="254" y="308"/>
                    </a:lnTo>
                    <a:lnTo>
                      <a:pt x="245" y="300"/>
                    </a:lnTo>
                    <a:lnTo>
                      <a:pt x="178" y="264"/>
                    </a:lnTo>
                    <a:lnTo>
                      <a:pt x="178" y="192"/>
                    </a:lnTo>
                    <a:lnTo>
                      <a:pt x="263" y="246"/>
                    </a:lnTo>
                    <a:lnTo>
                      <a:pt x="272" y="250"/>
                    </a:lnTo>
                    <a:lnTo>
                      <a:pt x="281" y="250"/>
                    </a:lnTo>
                    <a:lnTo>
                      <a:pt x="290" y="246"/>
                    </a:lnTo>
                    <a:lnTo>
                      <a:pt x="294" y="241"/>
                    </a:lnTo>
                    <a:lnTo>
                      <a:pt x="299" y="232"/>
                    </a:lnTo>
                    <a:lnTo>
                      <a:pt x="299" y="224"/>
                    </a:lnTo>
                    <a:lnTo>
                      <a:pt x="294" y="215"/>
                    </a:lnTo>
                    <a:lnTo>
                      <a:pt x="285" y="210"/>
                    </a:lnTo>
                    <a:lnTo>
                      <a:pt x="178" y="143"/>
                    </a:lnTo>
                    <a:lnTo>
                      <a:pt x="178" y="0"/>
                    </a:lnTo>
                    <a:lnTo>
                      <a:pt x="125" y="0"/>
                    </a:lnTo>
                    <a:lnTo>
                      <a:pt x="125" y="143"/>
                    </a:lnTo>
                    <a:lnTo>
                      <a:pt x="9" y="210"/>
                    </a:lnTo>
                    <a:lnTo>
                      <a:pt x="4" y="215"/>
                    </a:lnTo>
                    <a:lnTo>
                      <a:pt x="0" y="224"/>
                    </a:lnTo>
                    <a:lnTo>
                      <a:pt x="0" y="232"/>
                    </a:lnTo>
                    <a:lnTo>
                      <a:pt x="0" y="237"/>
                    </a:lnTo>
                    <a:lnTo>
                      <a:pt x="4" y="246"/>
                    </a:lnTo>
                    <a:lnTo>
                      <a:pt x="13" y="250"/>
                    </a:lnTo>
                    <a:lnTo>
                      <a:pt x="22" y="250"/>
                    </a:lnTo>
                    <a:lnTo>
                      <a:pt x="31" y="246"/>
                    </a:lnTo>
                    <a:lnTo>
                      <a:pt x="125" y="197"/>
                    </a:lnTo>
                    <a:lnTo>
                      <a:pt x="125" y="264"/>
                    </a:lnTo>
                    <a:lnTo>
                      <a:pt x="53" y="300"/>
                    </a:lnTo>
                    <a:lnTo>
                      <a:pt x="49" y="304"/>
                    </a:lnTo>
                    <a:lnTo>
                      <a:pt x="44" y="313"/>
                    </a:lnTo>
                    <a:lnTo>
                      <a:pt x="44" y="322"/>
                    </a:lnTo>
                    <a:lnTo>
                      <a:pt x="49" y="326"/>
                    </a:lnTo>
                    <a:lnTo>
                      <a:pt x="53" y="331"/>
                    </a:lnTo>
                    <a:lnTo>
                      <a:pt x="62" y="335"/>
                    </a:lnTo>
                    <a:lnTo>
                      <a:pt x="67" y="335"/>
                    </a:lnTo>
                    <a:lnTo>
                      <a:pt x="76" y="335"/>
                    </a:lnTo>
                    <a:lnTo>
                      <a:pt x="125" y="313"/>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7" name="Freeform 69"/>
              <p:cNvSpPr>
                <a:spLocks/>
              </p:cNvSpPr>
              <p:nvPr/>
            </p:nvSpPr>
            <p:spPr bwMode="auto">
              <a:xfrm>
                <a:off x="1348" y="626"/>
                <a:ext cx="393" cy="272"/>
              </a:xfrm>
              <a:custGeom>
                <a:avLst/>
                <a:gdLst>
                  <a:gd name="T0" fmla="*/ 272 w 393"/>
                  <a:gd name="T1" fmla="*/ 201 h 272"/>
                  <a:gd name="T2" fmla="*/ 357 w 393"/>
                  <a:gd name="T3" fmla="*/ 250 h 272"/>
                  <a:gd name="T4" fmla="*/ 366 w 393"/>
                  <a:gd name="T5" fmla="*/ 254 h 272"/>
                  <a:gd name="T6" fmla="*/ 375 w 393"/>
                  <a:gd name="T7" fmla="*/ 254 h 272"/>
                  <a:gd name="T8" fmla="*/ 384 w 393"/>
                  <a:gd name="T9" fmla="*/ 250 h 272"/>
                  <a:gd name="T10" fmla="*/ 388 w 393"/>
                  <a:gd name="T11" fmla="*/ 241 h 272"/>
                  <a:gd name="T12" fmla="*/ 393 w 393"/>
                  <a:gd name="T13" fmla="*/ 232 h 272"/>
                  <a:gd name="T14" fmla="*/ 393 w 393"/>
                  <a:gd name="T15" fmla="*/ 223 h 272"/>
                  <a:gd name="T16" fmla="*/ 388 w 393"/>
                  <a:gd name="T17" fmla="*/ 214 h 272"/>
                  <a:gd name="T18" fmla="*/ 384 w 393"/>
                  <a:gd name="T19" fmla="*/ 210 h 272"/>
                  <a:gd name="T20" fmla="*/ 295 w 393"/>
                  <a:gd name="T21" fmla="*/ 156 h 272"/>
                  <a:gd name="T22" fmla="*/ 339 w 393"/>
                  <a:gd name="T23" fmla="*/ 129 h 272"/>
                  <a:gd name="T24" fmla="*/ 348 w 393"/>
                  <a:gd name="T25" fmla="*/ 125 h 272"/>
                  <a:gd name="T26" fmla="*/ 353 w 393"/>
                  <a:gd name="T27" fmla="*/ 116 h 272"/>
                  <a:gd name="T28" fmla="*/ 353 w 393"/>
                  <a:gd name="T29" fmla="*/ 107 h 272"/>
                  <a:gd name="T30" fmla="*/ 353 w 393"/>
                  <a:gd name="T31" fmla="*/ 98 h 272"/>
                  <a:gd name="T32" fmla="*/ 344 w 393"/>
                  <a:gd name="T33" fmla="*/ 94 h 272"/>
                  <a:gd name="T34" fmla="*/ 339 w 393"/>
                  <a:gd name="T35" fmla="*/ 89 h 272"/>
                  <a:gd name="T36" fmla="*/ 330 w 393"/>
                  <a:gd name="T37" fmla="*/ 89 h 272"/>
                  <a:gd name="T38" fmla="*/ 321 w 393"/>
                  <a:gd name="T39" fmla="*/ 89 h 272"/>
                  <a:gd name="T40" fmla="*/ 254 w 393"/>
                  <a:gd name="T41" fmla="*/ 129 h 272"/>
                  <a:gd name="T42" fmla="*/ 196 w 393"/>
                  <a:gd name="T43" fmla="*/ 94 h 272"/>
                  <a:gd name="T44" fmla="*/ 281 w 393"/>
                  <a:gd name="T45" fmla="*/ 49 h 272"/>
                  <a:gd name="T46" fmla="*/ 290 w 393"/>
                  <a:gd name="T47" fmla="*/ 40 h 272"/>
                  <a:gd name="T48" fmla="*/ 295 w 393"/>
                  <a:gd name="T49" fmla="*/ 31 h 272"/>
                  <a:gd name="T50" fmla="*/ 295 w 393"/>
                  <a:gd name="T51" fmla="*/ 26 h 272"/>
                  <a:gd name="T52" fmla="*/ 295 w 393"/>
                  <a:gd name="T53" fmla="*/ 18 h 272"/>
                  <a:gd name="T54" fmla="*/ 290 w 393"/>
                  <a:gd name="T55" fmla="*/ 9 h 272"/>
                  <a:gd name="T56" fmla="*/ 281 w 393"/>
                  <a:gd name="T57" fmla="*/ 4 h 272"/>
                  <a:gd name="T58" fmla="*/ 272 w 393"/>
                  <a:gd name="T59" fmla="*/ 4 h 272"/>
                  <a:gd name="T60" fmla="*/ 263 w 393"/>
                  <a:gd name="T61" fmla="*/ 9 h 272"/>
                  <a:gd name="T62" fmla="*/ 152 w 393"/>
                  <a:gd name="T63" fmla="*/ 71 h 272"/>
                  <a:gd name="T64" fmla="*/ 27 w 393"/>
                  <a:gd name="T65" fmla="*/ 0 h 272"/>
                  <a:gd name="T66" fmla="*/ 0 w 393"/>
                  <a:gd name="T67" fmla="*/ 44 h 272"/>
                  <a:gd name="T68" fmla="*/ 125 w 393"/>
                  <a:gd name="T69" fmla="*/ 116 h 272"/>
                  <a:gd name="T70" fmla="*/ 125 w 393"/>
                  <a:gd name="T71" fmla="*/ 250 h 272"/>
                  <a:gd name="T72" fmla="*/ 125 w 393"/>
                  <a:gd name="T73" fmla="*/ 259 h 272"/>
                  <a:gd name="T74" fmla="*/ 129 w 393"/>
                  <a:gd name="T75" fmla="*/ 263 h 272"/>
                  <a:gd name="T76" fmla="*/ 138 w 393"/>
                  <a:gd name="T77" fmla="*/ 268 h 272"/>
                  <a:gd name="T78" fmla="*/ 143 w 393"/>
                  <a:gd name="T79" fmla="*/ 272 h 272"/>
                  <a:gd name="T80" fmla="*/ 152 w 393"/>
                  <a:gd name="T81" fmla="*/ 272 h 272"/>
                  <a:gd name="T82" fmla="*/ 161 w 393"/>
                  <a:gd name="T83" fmla="*/ 268 h 272"/>
                  <a:gd name="T84" fmla="*/ 165 w 393"/>
                  <a:gd name="T85" fmla="*/ 259 h 272"/>
                  <a:gd name="T86" fmla="*/ 165 w 393"/>
                  <a:gd name="T87" fmla="*/ 250 h 272"/>
                  <a:gd name="T88" fmla="*/ 170 w 393"/>
                  <a:gd name="T89" fmla="*/ 143 h 272"/>
                  <a:gd name="T90" fmla="*/ 228 w 393"/>
                  <a:gd name="T91" fmla="*/ 178 h 272"/>
                  <a:gd name="T92" fmla="*/ 223 w 393"/>
                  <a:gd name="T93" fmla="*/ 254 h 272"/>
                  <a:gd name="T94" fmla="*/ 228 w 393"/>
                  <a:gd name="T95" fmla="*/ 263 h 272"/>
                  <a:gd name="T96" fmla="*/ 232 w 393"/>
                  <a:gd name="T97" fmla="*/ 268 h 272"/>
                  <a:gd name="T98" fmla="*/ 237 w 393"/>
                  <a:gd name="T99" fmla="*/ 272 h 272"/>
                  <a:gd name="T100" fmla="*/ 245 w 393"/>
                  <a:gd name="T101" fmla="*/ 272 h 272"/>
                  <a:gd name="T102" fmla="*/ 254 w 393"/>
                  <a:gd name="T103" fmla="*/ 272 h 272"/>
                  <a:gd name="T104" fmla="*/ 259 w 393"/>
                  <a:gd name="T105" fmla="*/ 268 h 272"/>
                  <a:gd name="T106" fmla="*/ 263 w 393"/>
                  <a:gd name="T107" fmla="*/ 263 h 272"/>
                  <a:gd name="T108" fmla="*/ 268 w 393"/>
                  <a:gd name="T109" fmla="*/ 254 h 272"/>
                  <a:gd name="T110" fmla="*/ 272 w 393"/>
                  <a:gd name="T111" fmla="*/ 20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2">
                    <a:moveTo>
                      <a:pt x="272" y="201"/>
                    </a:moveTo>
                    <a:lnTo>
                      <a:pt x="357" y="250"/>
                    </a:lnTo>
                    <a:lnTo>
                      <a:pt x="366" y="254"/>
                    </a:lnTo>
                    <a:lnTo>
                      <a:pt x="375" y="254"/>
                    </a:lnTo>
                    <a:lnTo>
                      <a:pt x="384" y="250"/>
                    </a:lnTo>
                    <a:lnTo>
                      <a:pt x="388" y="241"/>
                    </a:lnTo>
                    <a:lnTo>
                      <a:pt x="393" y="232"/>
                    </a:lnTo>
                    <a:lnTo>
                      <a:pt x="393" y="223"/>
                    </a:lnTo>
                    <a:lnTo>
                      <a:pt x="388" y="214"/>
                    </a:lnTo>
                    <a:lnTo>
                      <a:pt x="384" y="210"/>
                    </a:lnTo>
                    <a:lnTo>
                      <a:pt x="295" y="156"/>
                    </a:lnTo>
                    <a:lnTo>
                      <a:pt x="339" y="129"/>
                    </a:lnTo>
                    <a:lnTo>
                      <a:pt x="348" y="125"/>
                    </a:lnTo>
                    <a:lnTo>
                      <a:pt x="353" y="116"/>
                    </a:lnTo>
                    <a:lnTo>
                      <a:pt x="353" y="107"/>
                    </a:lnTo>
                    <a:lnTo>
                      <a:pt x="353" y="98"/>
                    </a:lnTo>
                    <a:lnTo>
                      <a:pt x="344" y="94"/>
                    </a:lnTo>
                    <a:lnTo>
                      <a:pt x="339" y="89"/>
                    </a:lnTo>
                    <a:lnTo>
                      <a:pt x="330" y="89"/>
                    </a:lnTo>
                    <a:lnTo>
                      <a:pt x="321" y="89"/>
                    </a:lnTo>
                    <a:lnTo>
                      <a:pt x="254" y="129"/>
                    </a:lnTo>
                    <a:lnTo>
                      <a:pt x="196" y="94"/>
                    </a:lnTo>
                    <a:lnTo>
                      <a:pt x="281" y="49"/>
                    </a:lnTo>
                    <a:lnTo>
                      <a:pt x="290" y="40"/>
                    </a:lnTo>
                    <a:lnTo>
                      <a:pt x="295" y="31"/>
                    </a:lnTo>
                    <a:lnTo>
                      <a:pt x="295" y="26"/>
                    </a:lnTo>
                    <a:lnTo>
                      <a:pt x="295" y="18"/>
                    </a:lnTo>
                    <a:lnTo>
                      <a:pt x="290" y="9"/>
                    </a:lnTo>
                    <a:lnTo>
                      <a:pt x="281" y="4"/>
                    </a:lnTo>
                    <a:lnTo>
                      <a:pt x="272" y="4"/>
                    </a:lnTo>
                    <a:lnTo>
                      <a:pt x="263" y="9"/>
                    </a:lnTo>
                    <a:lnTo>
                      <a:pt x="152" y="71"/>
                    </a:lnTo>
                    <a:lnTo>
                      <a:pt x="27" y="0"/>
                    </a:lnTo>
                    <a:lnTo>
                      <a:pt x="0" y="44"/>
                    </a:lnTo>
                    <a:lnTo>
                      <a:pt x="125" y="116"/>
                    </a:lnTo>
                    <a:lnTo>
                      <a:pt x="125" y="250"/>
                    </a:lnTo>
                    <a:lnTo>
                      <a:pt x="125" y="259"/>
                    </a:lnTo>
                    <a:lnTo>
                      <a:pt x="129" y="263"/>
                    </a:lnTo>
                    <a:lnTo>
                      <a:pt x="138" y="268"/>
                    </a:lnTo>
                    <a:lnTo>
                      <a:pt x="143" y="272"/>
                    </a:lnTo>
                    <a:lnTo>
                      <a:pt x="152" y="272"/>
                    </a:lnTo>
                    <a:lnTo>
                      <a:pt x="161" y="268"/>
                    </a:lnTo>
                    <a:lnTo>
                      <a:pt x="165" y="259"/>
                    </a:lnTo>
                    <a:lnTo>
                      <a:pt x="165" y="250"/>
                    </a:lnTo>
                    <a:lnTo>
                      <a:pt x="170" y="143"/>
                    </a:lnTo>
                    <a:lnTo>
                      <a:pt x="228" y="178"/>
                    </a:lnTo>
                    <a:lnTo>
                      <a:pt x="223" y="254"/>
                    </a:lnTo>
                    <a:lnTo>
                      <a:pt x="228" y="263"/>
                    </a:lnTo>
                    <a:lnTo>
                      <a:pt x="232" y="268"/>
                    </a:lnTo>
                    <a:lnTo>
                      <a:pt x="237" y="272"/>
                    </a:lnTo>
                    <a:lnTo>
                      <a:pt x="245" y="272"/>
                    </a:lnTo>
                    <a:lnTo>
                      <a:pt x="254" y="272"/>
                    </a:lnTo>
                    <a:lnTo>
                      <a:pt x="259" y="268"/>
                    </a:lnTo>
                    <a:lnTo>
                      <a:pt x="263" y="263"/>
                    </a:lnTo>
                    <a:lnTo>
                      <a:pt x="268" y="254"/>
                    </a:lnTo>
                    <a:lnTo>
                      <a:pt x="272" y="20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8" name="Freeform 70"/>
              <p:cNvSpPr>
                <a:spLocks/>
              </p:cNvSpPr>
              <p:nvPr/>
            </p:nvSpPr>
            <p:spPr bwMode="auto">
              <a:xfrm>
                <a:off x="1348" y="393"/>
                <a:ext cx="393" cy="277"/>
              </a:xfrm>
              <a:custGeom>
                <a:avLst/>
                <a:gdLst>
                  <a:gd name="T0" fmla="*/ 295 w 393"/>
                  <a:gd name="T1" fmla="*/ 121 h 277"/>
                  <a:gd name="T2" fmla="*/ 384 w 393"/>
                  <a:gd name="T3" fmla="*/ 72 h 277"/>
                  <a:gd name="T4" fmla="*/ 393 w 393"/>
                  <a:gd name="T5" fmla="*/ 63 h 277"/>
                  <a:gd name="T6" fmla="*/ 393 w 393"/>
                  <a:gd name="T7" fmla="*/ 54 h 277"/>
                  <a:gd name="T8" fmla="*/ 393 w 393"/>
                  <a:gd name="T9" fmla="*/ 49 h 277"/>
                  <a:gd name="T10" fmla="*/ 393 w 393"/>
                  <a:gd name="T11" fmla="*/ 40 h 277"/>
                  <a:gd name="T12" fmla="*/ 384 w 393"/>
                  <a:gd name="T13" fmla="*/ 31 h 277"/>
                  <a:gd name="T14" fmla="*/ 379 w 393"/>
                  <a:gd name="T15" fmla="*/ 27 h 277"/>
                  <a:gd name="T16" fmla="*/ 370 w 393"/>
                  <a:gd name="T17" fmla="*/ 27 h 277"/>
                  <a:gd name="T18" fmla="*/ 357 w 393"/>
                  <a:gd name="T19" fmla="*/ 27 h 277"/>
                  <a:gd name="T20" fmla="*/ 268 w 393"/>
                  <a:gd name="T21" fmla="*/ 81 h 277"/>
                  <a:gd name="T22" fmla="*/ 268 w 393"/>
                  <a:gd name="T23" fmla="*/ 27 h 277"/>
                  <a:gd name="T24" fmla="*/ 268 w 393"/>
                  <a:gd name="T25" fmla="*/ 14 h 277"/>
                  <a:gd name="T26" fmla="*/ 263 w 393"/>
                  <a:gd name="T27" fmla="*/ 9 h 277"/>
                  <a:gd name="T28" fmla="*/ 254 w 393"/>
                  <a:gd name="T29" fmla="*/ 5 h 277"/>
                  <a:gd name="T30" fmla="*/ 250 w 393"/>
                  <a:gd name="T31" fmla="*/ 0 h 277"/>
                  <a:gd name="T32" fmla="*/ 241 w 393"/>
                  <a:gd name="T33" fmla="*/ 5 h 277"/>
                  <a:gd name="T34" fmla="*/ 232 w 393"/>
                  <a:gd name="T35" fmla="*/ 5 h 277"/>
                  <a:gd name="T36" fmla="*/ 228 w 393"/>
                  <a:gd name="T37" fmla="*/ 14 h 277"/>
                  <a:gd name="T38" fmla="*/ 228 w 393"/>
                  <a:gd name="T39" fmla="*/ 23 h 277"/>
                  <a:gd name="T40" fmla="*/ 228 w 393"/>
                  <a:gd name="T41" fmla="*/ 99 h 277"/>
                  <a:gd name="T42" fmla="*/ 170 w 393"/>
                  <a:gd name="T43" fmla="*/ 134 h 277"/>
                  <a:gd name="T44" fmla="*/ 170 w 393"/>
                  <a:gd name="T45" fmla="*/ 36 h 277"/>
                  <a:gd name="T46" fmla="*/ 170 w 393"/>
                  <a:gd name="T47" fmla="*/ 27 h 277"/>
                  <a:gd name="T48" fmla="*/ 165 w 393"/>
                  <a:gd name="T49" fmla="*/ 18 h 277"/>
                  <a:gd name="T50" fmla="*/ 156 w 393"/>
                  <a:gd name="T51" fmla="*/ 14 h 277"/>
                  <a:gd name="T52" fmla="*/ 147 w 393"/>
                  <a:gd name="T53" fmla="*/ 9 h 277"/>
                  <a:gd name="T54" fmla="*/ 138 w 393"/>
                  <a:gd name="T55" fmla="*/ 9 h 277"/>
                  <a:gd name="T56" fmla="*/ 134 w 393"/>
                  <a:gd name="T57" fmla="*/ 14 h 277"/>
                  <a:gd name="T58" fmla="*/ 129 w 393"/>
                  <a:gd name="T59" fmla="*/ 23 h 277"/>
                  <a:gd name="T60" fmla="*/ 125 w 393"/>
                  <a:gd name="T61" fmla="*/ 31 h 277"/>
                  <a:gd name="T62" fmla="*/ 125 w 393"/>
                  <a:gd name="T63" fmla="*/ 161 h 277"/>
                  <a:gd name="T64" fmla="*/ 0 w 393"/>
                  <a:gd name="T65" fmla="*/ 233 h 277"/>
                  <a:gd name="T66" fmla="*/ 27 w 393"/>
                  <a:gd name="T67" fmla="*/ 277 h 277"/>
                  <a:gd name="T68" fmla="*/ 152 w 393"/>
                  <a:gd name="T69" fmla="*/ 206 h 277"/>
                  <a:gd name="T70" fmla="*/ 268 w 393"/>
                  <a:gd name="T71" fmla="*/ 273 h 277"/>
                  <a:gd name="T72" fmla="*/ 272 w 393"/>
                  <a:gd name="T73" fmla="*/ 277 h 277"/>
                  <a:gd name="T74" fmla="*/ 281 w 393"/>
                  <a:gd name="T75" fmla="*/ 277 h 277"/>
                  <a:gd name="T76" fmla="*/ 290 w 393"/>
                  <a:gd name="T77" fmla="*/ 273 h 277"/>
                  <a:gd name="T78" fmla="*/ 295 w 393"/>
                  <a:gd name="T79" fmla="*/ 268 h 277"/>
                  <a:gd name="T80" fmla="*/ 299 w 393"/>
                  <a:gd name="T81" fmla="*/ 259 h 277"/>
                  <a:gd name="T82" fmla="*/ 299 w 393"/>
                  <a:gd name="T83" fmla="*/ 251 h 277"/>
                  <a:gd name="T84" fmla="*/ 295 w 393"/>
                  <a:gd name="T85" fmla="*/ 242 h 277"/>
                  <a:gd name="T86" fmla="*/ 286 w 393"/>
                  <a:gd name="T87" fmla="*/ 237 h 277"/>
                  <a:gd name="T88" fmla="*/ 196 w 393"/>
                  <a:gd name="T89" fmla="*/ 179 h 277"/>
                  <a:gd name="T90" fmla="*/ 254 w 393"/>
                  <a:gd name="T91" fmla="*/ 148 h 277"/>
                  <a:gd name="T92" fmla="*/ 321 w 393"/>
                  <a:gd name="T93" fmla="*/ 188 h 277"/>
                  <a:gd name="T94" fmla="*/ 330 w 393"/>
                  <a:gd name="T95" fmla="*/ 192 h 277"/>
                  <a:gd name="T96" fmla="*/ 335 w 393"/>
                  <a:gd name="T97" fmla="*/ 192 h 277"/>
                  <a:gd name="T98" fmla="*/ 344 w 393"/>
                  <a:gd name="T99" fmla="*/ 188 h 277"/>
                  <a:gd name="T100" fmla="*/ 348 w 393"/>
                  <a:gd name="T101" fmla="*/ 179 h 277"/>
                  <a:gd name="T102" fmla="*/ 348 w 393"/>
                  <a:gd name="T103" fmla="*/ 175 h 277"/>
                  <a:gd name="T104" fmla="*/ 348 w 393"/>
                  <a:gd name="T105" fmla="*/ 166 h 277"/>
                  <a:gd name="T106" fmla="*/ 348 w 393"/>
                  <a:gd name="T107" fmla="*/ 157 h 277"/>
                  <a:gd name="T108" fmla="*/ 339 w 393"/>
                  <a:gd name="T109" fmla="*/ 152 h 277"/>
                  <a:gd name="T110" fmla="*/ 295 w 393"/>
                  <a:gd name="T111" fmla="*/ 121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3" h="277">
                    <a:moveTo>
                      <a:pt x="295" y="121"/>
                    </a:moveTo>
                    <a:lnTo>
                      <a:pt x="384" y="72"/>
                    </a:lnTo>
                    <a:lnTo>
                      <a:pt x="393" y="63"/>
                    </a:lnTo>
                    <a:lnTo>
                      <a:pt x="393" y="54"/>
                    </a:lnTo>
                    <a:lnTo>
                      <a:pt x="393" y="49"/>
                    </a:lnTo>
                    <a:lnTo>
                      <a:pt x="393" y="40"/>
                    </a:lnTo>
                    <a:lnTo>
                      <a:pt x="384" y="31"/>
                    </a:lnTo>
                    <a:lnTo>
                      <a:pt x="379" y="27"/>
                    </a:lnTo>
                    <a:lnTo>
                      <a:pt x="370" y="27"/>
                    </a:lnTo>
                    <a:lnTo>
                      <a:pt x="357" y="27"/>
                    </a:lnTo>
                    <a:lnTo>
                      <a:pt x="268" y="81"/>
                    </a:lnTo>
                    <a:lnTo>
                      <a:pt x="268" y="27"/>
                    </a:lnTo>
                    <a:lnTo>
                      <a:pt x="268" y="14"/>
                    </a:lnTo>
                    <a:lnTo>
                      <a:pt x="263" y="9"/>
                    </a:lnTo>
                    <a:lnTo>
                      <a:pt x="254" y="5"/>
                    </a:lnTo>
                    <a:lnTo>
                      <a:pt x="250" y="0"/>
                    </a:lnTo>
                    <a:lnTo>
                      <a:pt x="241" y="5"/>
                    </a:lnTo>
                    <a:lnTo>
                      <a:pt x="232" y="5"/>
                    </a:lnTo>
                    <a:lnTo>
                      <a:pt x="228" y="14"/>
                    </a:lnTo>
                    <a:lnTo>
                      <a:pt x="228" y="23"/>
                    </a:lnTo>
                    <a:lnTo>
                      <a:pt x="228" y="99"/>
                    </a:lnTo>
                    <a:lnTo>
                      <a:pt x="170" y="134"/>
                    </a:lnTo>
                    <a:lnTo>
                      <a:pt x="170" y="36"/>
                    </a:lnTo>
                    <a:lnTo>
                      <a:pt x="170" y="27"/>
                    </a:lnTo>
                    <a:lnTo>
                      <a:pt x="165" y="18"/>
                    </a:lnTo>
                    <a:lnTo>
                      <a:pt x="156" y="14"/>
                    </a:lnTo>
                    <a:lnTo>
                      <a:pt x="147" y="9"/>
                    </a:lnTo>
                    <a:lnTo>
                      <a:pt x="138" y="9"/>
                    </a:lnTo>
                    <a:lnTo>
                      <a:pt x="134" y="14"/>
                    </a:lnTo>
                    <a:lnTo>
                      <a:pt x="129" y="23"/>
                    </a:lnTo>
                    <a:lnTo>
                      <a:pt x="125" y="31"/>
                    </a:lnTo>
                    <a:lnTo>
                      <a:pt x="125" y="161"/>
                    </a:lnTo>
                    <a:lnTo>
                      <a:pt x="0" y="233"/>
                    </a:lnTo>
                    <a:lnTo>
                      <a:pt x="27" y="277"/>
                    </a:lnTo>
                    <a:lnTo>
                      <a:pt x="152" y="206"/>
                    </a:lnTo>
                    <a:lnTo>
                      <a:pt x="268" y="273"/>
                    </a:lnTo>
                    <a:lnTo>
                      <a:pt x="272" y="277"/>
                    </a:lnTo>
                    <a:lnTo>
                      <a:pt x="281" y="277"/>
                    </a:lnTo>
                    <a:lnTo>
                      <a:pt x="290" y="273"/>
                    </a:lnTo>
                    <a:lnTo>
                      <a:pt x="295" y="268"/>
                    </a:lnTo>
                    <a:lnTo>
                      <a:pt x="299" y="259"/>
                    </a:lnTo>
                    <a:lnTo>
                      <a:pt x="299" y="251"/>
                    </a:lnTo>
                    <a:lnTo>
                      <a:pt x="295" y="242"/>
                    </a:lnTo>
                    <a:lnTo>
                      <a:pt x="286" y="237"/>
                    </a:lnTo>
                    <a:lnTo>
                      <a:pt x="196" y="179"/>
                    </a:lnTo>
                    <a:lnTo>
                      <a:pt x="254" y="148"/>
                    </a:lnTo>
                    <a:lnTo>
                      <a:pt x="321" y="188"/>
                    </a:lnTo>
                    <a:lnTo>
                      <a:pt x="330" y="192"/>
                    </a:lnTo>
                    <a:lnTo>
                      <a:pt x="335" y="192"/>
                    </a:lnTo>
                    <a:lnTo>
                      <a:pt x="344" y="188"/>
                    </a:lnTo>
                    <a:lnTo>
                      <a:pt x="348" y="179"/>
                    </a:lnTo>
                    <a:lnTo>
                      <a:pt x="348" y="175"/>
                    </a:lnTo>
                    <a:lnTo>
                      <a:pt x="348" y="166"/>
                    </a:lnTo>
                    <a:lnTo>
                      <a:pt x="348" y="157"/>
                    </a:lnTo>
                    <a:lnTo>
                      <a:pt x="339" y="152"/>
                    </a:lnTo>
                    <a:lnTo>
                      <a:pt x="295" y="121"/>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59" name="Freeform 71"/>
              <p:cNvSpPr>
                <a:spLocks/>
              </p:cNvSpPr>
              <p:nvPr/>
            </p:nvSpPr>
            <p:spPr bwMode="auto">
              <a:xfrm>
                <a:off x="1232" y="536"/>
                <a:ext cx="263" cy="228"/>
              </a:xfrm>
              <a:custGeom>
                <a:avLst/>
                <a:gdLst>
                  <a:gd name="T0" fmla="*/ 0 w 263"/>
                  <a:gd name="T1" fmla="*/ 116 h 228"/>
                  <a:gd name="T2" fmla="*/ 49 w 263"/>
                  <a:gd name="T3" fmla="*/ 67 h 228"/>
                  <a:gd name="T4" fmla="*/ 67 w 263"/>
                  <a:gd name="T5" fmla="*/ 0 h 228"/>
                  <a:gd name="T6" fmla="*/ 134 w 263"/>
                  <a:gd name="T7" fmla="*/ 23 h 228"/>
                  <a:gd name="T8" fmla="*/ 201 w 263"/>
                  <a:gd name="T9" fmla="*/ 0 h 228"/>
                  <a:gd name="T10" fmla="*/ 214 w 263"/>
                  <a:gd name="T11" fmla="*/ 67 h 228"/>
                  <a:gd name="T12" fmla="*/ 263 w 263"/>
                  <a:gd name="T13" fmla="*/ 116 h 228"/>
                  <a:gd name="T14" fmla="*/ 214 w 263"/>
                  <a:gd name="T15" fmla="*/ 161 h 228"/>
                  <a:gd name="T16" fmla="*/ 201 w 263"/>
                  <a:gd name="T17" fmla="*/ 228 h 228"/>
                  <a:gd name="T18" fmla="*/ 134 w 263"/>
                  <a:gd name="T19" fmla="*/ 210 h 228"/>
                  <a:gd name="T20" fmla="*/ 67 w 263"/>
                  <a:gd name="T21" fmla="*/ 228 h 228"/>
                  <a:gd name="T22" fmla="*/ 49 w 263"/>
                  <a:gd name="T23" fmla="*/ 161 h 228"/>
                  <a:gd name="T24" fmla="*/ 0 w 263"/>
                  <a:gd name="T25" fmla="*/ 116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228">
                    <a:moveTo>
                      <a:pt x="0" y="116"/>
                    </a:moveTo>
                    <a:lnTo>
                      <a:pt x="49" y="67"/>
                    </a:lnTo>
                    <a:lnTo>
                      <a:pt x="67" y="0"/>
                    </a:lnTo>
                    <a:lnTo>
                      <a:pt x="134" y="23"/>
                    </a:lnTo>
                    <a:lnTo>
                      <a:pt x="201" y="0"/>
                    </a:lnTo>
                    <a:lnTo>
                      <a:pt x="214" y="67"/>
                    </a:lnTo>
                    <a:lnTo>
                      <a:pt x="263" y="116"/>
                    </a:lnTo>
                    <a:lnTo>
                      <a:pt x="214" y="161"/>
                    </a:lnTo>
                    <a:lnTo>
                      <a:pt x="201" y="228"/>
                    </a:lnTo>
                    <a:lnTo>
                      <a:pt x="134" y="210"/>
                    </a:lnTo>
                    <a:lnTo>
                      <a:pt x="67" y="228"/>
                    </a:lnTo>
                    <a:lnTo>
                      <a:pt x="49" y="161"/>
                    </a:lnTo>
                    <a:lnTo>
                      <a:pt x="0" y="116"/>
                    </a:lnTo>
                    <a:close/>
                  </a:path>
                </a:pathLst>
              </a:custGeom>
              <a:gradFill rotWithShape="1">
                <a:gsLst>
                  <a:gs pos="0">
                    <a:schemeClr val="folHlink">
                      <a:gamma/>
                      <a:tint val="21176"/>
                      <a:invGamma/>
                    </a:schemeClr>
                  </a:gs>
                  <a:gs pos="100000">
                    <a:schemeClr val="folHlink"/>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51" name="Rectangle 72"/>
            <p:cNvSpPr>
              <a:spLocks noChangeArrowheads="1"/>
            </p:cNvSpPr>
            <p:nvPr/>
          </p:nvSpPr>
          <p:spPr bwMode="auto">
            <a:xfrm>
              <a:off x="1968" y="1348"/>
              <a:ext cx="2507" cy="252"/>
            </a:xfrm>
            <a:prstGeom prst="rect">
              <a:avLst/>
            </a:prstGeom>
            <a:noFill/>
            <a:ln>
              <a:noFill/>
            </a:ln>
            <a:effectLst/>
            <a:extLst>
              <a:ext uri="{909E8E84-426E-40DD-AFC4-6F175D3DCCD1}">
                <a14:hiddenFill xmlns:a14="http://schemas.microsoft.com/office/drawing/2010/main">
                  <a:gradFill rotWithShape="1">
                    <a:gsLst>
                      <a:gs pos="0">
                        <a:schemeClr val="folHlink">
                          <a:gamma/>
                          <a:tint val="21176"/>
                          <a:invGamma/>
                        </a:schemeClr>
                      </a:gs>
                      <a:gs pos="100000">
                        <a:schemeClr val="folHlink"/>
                      </a:gs>
                    </a:gsLst>
                    <a:path path="shape">
                      <a:fillToRect l="50000" t="50000" r="50000" b="50000"/>
                    </a:path>
                  </a:gra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r>
                <a:rPr lang="tr-TR" sz="2000" dirty="0"/>
                <a:t>Kalıtım (Miras)</a:t>
              </a:r>
            </a:p>
          </p:txBody>
        </p:sp>
        <p:sp>
          <p:nvSpPr>
            <p:cNvPr id="52" name="Line 73"/>
            <p:cNvSpPr>
              <a:spLocks noChangeShapeType="1"/>
            </p:cNvSpPr>
            <p:nvPr/>
          </p:nvSpPr>
          <p:spPr bwMode="auto">
            <a:xfrm>
              <a:off x="1776" y="1584"/>
              <a:ext cx="2064" cy="0"/>
            </a:xfrm>
            <a:prstGeom prst="line">
              <a:avLst/>
            </a:prstGeom>
            <a:noFill/>
            <a:ln w="9525">
              <a:solidFill>
                <a:schemeClr val="fo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spTree>
    <p:extLst>
      <p:ext uri="{BB962C8B-B14F-4D97-AF65-F5344CB8AC3E}">
        <p14:creationId xmlns:p14="http://schemas.microsoft.com/office/powerpoint/2010/main" val="3625208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2"/>
          <p:cNvSpPr txBox="1">
            <a:spLocks noChangeArrowheads="1"/>
          </p:cNvSpPr>
          <p:nvPr/>
        </p:nvSpPr>
        <p:spPr bwMode="auto">
          <a:xfrm>
            <a:off x="609600" y="1491630"/>
            <a:ext cx="8153400"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lgn="just" eaLnBrk="0" hangingPunct="0">
              <a:buFont typeface="Arial" panose="020B0604020202020204" pitchFamily="34" charset="0"/>
              <a:buChar char="•"/>
            </a:pPr>
            <a:r>
              <a:rPr lang="tr-TR" sz="2000" b="1" dirty="0">
                <a:solidFill>
                  <a:srgbClr val="FF0000"/>
                </a:solidFill>
              </a:rPr>
              <a:t>Sınıf</a:t>
            </a:r>
          </a:p>
          <a:p>
            <a:pPr marL="342900" indent="-342900" algn="just" eaLnBrk="0" hangingPunct="0">
              <a:buFont typeface="Arial" panose="020B0604020202020204" pitchFamily="34" charset="0"/>
              <a:buChar char="•"/>
            </a:pPr>
            <a:r>
              <a:rPr lang="tr-TR" sz="2000" b="1" dirty="0"/>
              <a:t>OOP türü yazdığımız programlarda sadece nesneler vardır. Bu nesneler, mesaj alışverişi yaparak, birbirleriyle haberleşirler.</a:t>
            </a:r>
            <a:br>
              <a:rPr lang="tr-TR" sz="2000" b="1" dirty="0"/>
            </a:br>
            <a:r>
              <a:rPr lang="tr-TR" sz="2000" b="1" dirty="0"/>
              <a:t>Nesneler OOP de sınıf olarak ifade edilen şablonlardan yaratılır. Her sınıf içinde, o sınıftan üretilecek nesnelerin özelikleri, davranışları tespit edilir. </a:t>
            </a:r>
            <a:r>
              <a:rPr lang="tr-TR" sz="2000" dirty="0"/>
              <a:t>Örneğin Araba isminde bir sınıf yaratabiliriz. Bu sınıftan üretilecek nesnelerin ortak yani, bir motor, 4 teker, direksiyon gibi parçalar olacaktır.</a:t>
            </a:r>
            <a:br>
              <a:rPr lang="tr-TR" sz="2000" dirty="0"/>
            </a:br>
            <a:r>
              <a:rPr lang="tr-TR" sz="2000" dirty="0"/>
              <a:t>Sınıflar, nesne üretme yanında başka bir özelliğe daha sahiptir. Sınıflar arasında akraba ve is ilişkileri kurmak mümkündür. </a:t>
            </a:r>
          </a:p>
          <a:p>
            <a:pPr marL="342900" indent="-342900" algn="just" eaLnBrk="0" hangingPunct="0">
              <a:buFont typeface="Arial" panose="020B0604020202020204" pitchFamily="34" charset="0"/>
              <a:buChar char="•"/>
            </a:pPr>
            <a:endParaRPr lang="en-US" sz="2000" dirty="0"/>
          </a:p>
        </p:txBody>
      </p:sp>
      <p:sp>
        <p:nvSpPr>
          <p:cNvPr id="5" name="Title 1"/>
          <p:cNvSpPr>
            <a:spLocks noGrp="1"/>
          </p:cNvSpPr>
          <p:nvPr>
            <p:ph type="title"/>
          </p:nvPr>
        </p:nvSpPr>
        <p:spPr>
          <a:xfrm>
            <a:off x="609600" y="118110"/>
            <a:ext cx="8153400" cy="1005840"/>
          </a:xfrm>
        </p:spPr>
        <p:txBody>
          <a:bodyPr>
            <a:noAutofit/>
          </a:bodyPr>
          <a:lstStyle/>
          <a:p>
            <a:pPr eaLnBrk="0" hangingPunct="0"/>
            <a:r>
              <a:rPr lang="tr-TR" sz="3600" dirty="0"/>
              <a:t>Nesne Yönelimli Programlama Terimleri</a:t>
            </a:r>
            <a:endParaRPr lang="en-US" sz="3600" dirty="0"/>
          </a:p>
        </p:txBody>
      </p:sp>
    </p:spTree>
    <p:extLst>
      <p:ext uri="{BB962C8B-B14F-4D97-AF65-F5344CB8AC3E}">
        <p14:creationId xmlns:p14="http://schemas.microsoft.com/office/powerpoint/2010/main" val="3473980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2"/>
          <p:cNvSpPr txBox="1">
            <a:spLocks noChangeArrowheads="1"/>
          </p:cNvSpPr>
          <p:nvPr/>
        </p:nvSpPr>
        <p:spPr bwMode="auto">
          <a:xfrm>
            <a:off x="609600" y="1491630"/>
            <a:ext cx="8153400"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lgn="just" eaLnBrk="0" hangingPunct="0">
              <a:buFont typeface="Arial" panose="020B0604020202020204" pitchFamily="34" charset="0"/>
              <a:buChar char="•"/>
            </a:pPr>
            <a:r>
              <a:rPr lang="tr-TR" sz="2000" b="1" dirty="0">
                <a:solidFill>
                  <a:srgbClr val="FF0000"/>
                </a:solidFill>
              </a:rPr>
              <a:t>Nesne</a:t>
            </a:r>
          </a:p>
          <a:p>
            <a:pPr marL="342900" indent="-342900" algn="just" eaLnBrk="0" hangingPunct="0">
              <a:buFont typeface="Arial" panose="020B0604020202020204" pitchFamily="34" charset="0"/>
              <a:buChar char="•"/>
            </a:pPr>
            <a:r>
              <a:rPr lang="tr-TR" sz="2000" b="1" dirty="0"/>
              <a:t>OOP de nesneler sınıflardan üretilir. Nesneler, sınıfların aksine canlıdır ve kimlikleri vardır. Aynı sınıftan üretilmiş iki nesnenin sahip olduğu değişkenler değişik değerlere sahiptir. </a:t>
            </a:r>
            <a:r>
              <a:rPr lang="tr-TR" sz="2000" dirty="0"/>
              <a:t>Örneğin araba sınıfından üretilen Mercedes ve BMW marka iki arabanın plaka numaraları değişiktir. Burada adı geçen plaka numarası, sınıf içinde yer alan bir özelliktir. Sınıftan üretilen her nesne bu özelliği alır. Nesneler üretilirken, nesne özellikleri, sahip oldukları yapıya göre, değişik olacaktır. Araba örneğinde olduğu gibi, Mercedes ve BMW nesneleri değişik plaka numaralarına sahiptir.</a:t>
            </a:r>
            <a:br>
              <a:rPr lang="tr-TR" sz="2000" dirty="0"/>
            </a:br>
            <a:endParaRPr lang="en-US" sz="2000" dirty="0"/>
          </a:p>
        </p:txBody>
      </p:sp>
      <p:sp>
        <p:nvSpPr>
          <p:cNvPr id="5" name="Title 1"/>
          <p:cNvSpPr>
            <a:spLocks noGrp="1"/>
          </p:cNvSpPr>
          <p:nvPr>
            <p:ph type="title"/>
          </p:nvPr>
        </p:nvSpPr>
        <p:spPr>
          <a:xfrm>
            <a:off x="609600" y="118110"/>
            <a:ext cx="8153400" cy="1005840"/>
          </a:xfrm>
        </p:spPr>
        <p:txBody>
          <a:bodyPr>
            <a:noAutofit/>
          </a:bodyPr>
          <a:lstStyle/>
          <a:p>
            <a:pPr eaLnBrk="0" hangingPunct="0"/>
            <a:r>
              <a:rPr lang="tr-TR" sz="3600" dirty="0"/>
              <a:t>Nesne Yönelimli Programlama Terimleri</a:t>
            </a:r>
            <a:endParaRPr lang="en-US" sz="3600" dirty="0"/>
          </a:p>
        </p:txBody>
      </p:sp>
    </p:spTree>
    <p:extLst>
      <p:ext uri="{BB962C8B-B14F-4D97-AF65-F5344CB8AC3E}">
        <p14:creationId xmlns:p14="http://schemas.microsoft.com/office/powerpoint/2010/main" val="4293477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2"/>
          <p:cNvSpPr txBox="1">
            <a:spLocks noChangeArrowheads="1"/>
          </p:cNvSpPr>
          <p:nvPr/>
        </p:nvSpPr>
        <p:spPr bwMode="auto">
          <a:xfrm>
            <a:off x="609600" y="1491630"/>
            <a:ext cx="81534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algn="just" eaLnBrk="0" hangingPunct="0">
              <a:buFont typeface="Arial" panose="020B0604020202020204" pitchFamily="34" charset="0"/>
              <a:buChar char="•"/>
            </a:pPr>
            <a:r>
              <a:rPr lang="tr-TR" sz="2000" b="1" dirty="0">
                <a:solidFill>
                  <a:srgbClr val="FF0000"/>
                </a:solidFill>
              </a:rPr>
              <a:t>Metotlar</a:t>
            </a:r>
          </a:p>
          <a:p>
            <a:pPr algn="just" eaLnBrk="0" hangingPunct="0"/>
            <a:r>
              <a:rPr lang="tr-TR" sz="2000" b="1" dirty="0"/>
              <a:t>Metotlar bir nesnenin dış dünyaya açılan kapılarıdır. Bir nesnenin içinde ne olduğu, nesnenin nasıl çalıştığı dışarıdan görünmez. Nesnenin sahip olduğu bir iç dünyası </a:t>
            </a:r>
            <a:r>
              <a:rPr lang="tr-TR" sz="2000" b="1" dirty="0" err="1"/>
              <a:t>vardir</a:t>
            </a:r>
            <a:r>
              <a:rPr lang="tr-TR" sz="2000" b="1" dirty="0"/>
              <a:t>. Eğer nesne ile </a:t>
            </a:r>
            <a:r>
              <a:rPr lang="tr-TR" sz="2000" b="1" dirty="0" err="1"/>
              <a:t>interaksiyona</a:t>
            </a:r>
            <a:r>
              <a:rPr lang="tr-TR" sz="2000" b="1" dirty="0"/>
              <a:t> girmek istiyorsak, dışa açılan kapılarından (metotlardan) birini kullanmamız gerekir. Nesnelere, sınıf içinde tanımlanmış ve her nesnenin sahip olduğu metotlar aracılığıyla mesaj gönderebiliriz. Eğer bir nesneden bir şey yapmasını bekliyorsak, metodunu kullanarak, ona bir mesaj göndeririz. </a:t>
            </a:r>
          </a:p>
          <a:p>
            <a:pPr algn="just" eaLnBrk="0" hangingPunct="0"/>
            <a:r>
              <a:rPr lang="tr-TR" sz="2000" dirty="0"/>
              <a:t>Nesne bu mesajı alarak, gerekli işlemi yapar. Metotlar nesnelerin dış dünyaya karşı davranışlarını tanımlar. Metotları, diğer programlama dillerinde kullanılan fonksiyonlar olarak düşünebiliriz. Nesneler ile sadece bu metotları kullanarak, </a:t>
            </a:r>
            <a:r>
              <a:rPr lang="tr-TR" sz="2000" dirty="0" err="1"/>
              <a:t>interaksiyona</a:t>
            </a:r>
            <a:r>
              <a:rPr lang="tr-TR" sz="2000" dirty="0"/>
              <a:t> girebiliriz.</a:t>
            </a:r>
            <a:endParaRPr lang="en-US" sz="2000" dirty="0"/>
          </a:p>
        </p:txBody>
      </p:sp>
      <p:sp>
        <p:nvSpPr>
          <p:cNvPr id="5" name="Title 1"/>
          <p:cNvSpPr>
            <a:spLocks noGrp="1"/>
          </p:cNvSpPr>
          <p:nvPr>
            <p:ph type="title"/>
          </p:nvPr>
        </p:nvSpPr>
        <p:spPr>
          <a:xfrm>
            <a:off x="609600" y="118110"/>
            <a:ext cx="8153400" cy="1005840"/>
          </a:xfrm>
        </p:spPr>
        <p:txBody>
          <a:bodyPr>
            <a:noAutofit/>
          </a:bodyPr>
          <a:lstStyle/>
          <a:p>
            <a:pPr eaLnBrk="0" hangingPunct="0"/>
            <a:r>
              <a:rPr lang="tr-TR" sz="3600" dirty="0"/>
              <a:t>Nesne Yönelimli Programlama Terimleri</a:t>
            </a:r>
            <a:endParaRPr lang="en-US" sz="3600" dirty="0"/>
          </a:p>
        </p:txBody>
      </p:sp>
    </p:spTree>
    <p:extLst>
      <p:ext uri="{BB962C8B-B14F-4D97-AF65-F5344CB8AC3E}">
        <p14:creationId xmlns:p14="http://schemas.microsoft.com/office/powerpoint/2010/main" val="2845595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12"/>
          <p:cNvSpPr txBox="1">
            <a:spLocks noChangeArrowheads="1"/>
          </p:cNvSpPr>
          <p:nvPr/>
        </p:nvSpPr>
        <p:spPr bwMode="auto">
          <a:xfrm>
            <a:off x="609600" y="1419622"/>
            <a:ext cx="8153400"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r>
              <a:rPr lang="tr-TR" sz="2000" b="1" dirty="0" err="1">
                <a:solidFill>
                  <a:srgbClr val="FF0000"/>
                </a:solidFill>
              </a:rPr>
              <a:t>Konstruktör</a:t>
            </a:r>
            <a:r>
              <a:rPr lang="tr-TR" sz="2000" b="1" dirty="0">
                <a:solidFill>
                  <a:srgbClr val="FF0000"/>
                </a:solidFill>
              </a:rPr>
              <a:t> (Yapıcı)</a:t>
            </a:r>
          </a:p>
          <a:p>
            <a:pPr algn="just" eaLnBrk="0" hangingPunct="0"/>
            <a:endParaRPr lang="tr-TR" sz="2000" b="1" dirty="0">
              <a:solidFill>
                <a:srgbClr val="FF0000"/>
              </a:solidFill>
            </a:endParaRPr>
          </a:p>
          <a:p>
            <a:pPr algn="just"/>
            <a:r>
              <a:rPr lang="tr-TR" sz="2000" dirty="0"/>
              <a:t>Nesnelerin sınıflardan yapıldığını daha önce öğrendik. Nesneler üretilirken, sahip oldukları değişkenlerin değişik değerlerde olması gerekir. Araba örneğinde olduğu gibi, Mercedes ve BMW marka iki nesnenin değişik plaka numaralarına sahip olmaları gerekir. Bu demek oluyor ki, nesneler üretilirken, onlara değişik kimlikler verecek bir mekanizmaya ihtiyacımız var.</a:t>
            </a:r>
          </a:p>
          <a:p>
            <a:pPr algn="just"/>
            <a:r>
              <a:rPr lang="tr-TR" sz="2000" dirty="0"/>
              <a:t>Bu görevi sınıf içinde </a:t>
            </a:r>
            <a:r>
              <a:rPr lang="tr-TR" sz="2000" dirty="0" err="1"/>
              <a:t>konstruktörler</a:t>
            </a:r>
            <a:r>
              <a:rPr lang="tr-TR" sz="2000" dirty="0"/>
              <a:t> üstlenir. Nesneler </a:t>
            </a:r>
            <a:r>
              <a:rPr lang="tr-TR" sz="2000" dirty="0" err="1"/>
              <a:t>konstruktörler</a:t>
            </a:r>
            <a:r>
              <a:rPr lang="tr-TR" sz="2000" dirty="0"/>
              <a:t> aracılığıyla üretilir. </a:t>
            </a:r>
            <a:r>
              <a:rPr lang="tr-TR" sz="2000" dirty="0" err="1"/>
              <a:t>Konstruktör</a:t>
            </a:r>
            <a:r>
              <a:rPr lang="tr-TR" sz="2000" dirty="0"/>
              <a:t> bir nesne üretmeden önce, nesne için gerekli değişken değerleri belirlenir ve bu değerler parametre olarak </a:t>
            </a:r>
            <a:r>
              <a:rPr lang="tr-TR" sz="2000" dirty="0" err="1"/>
              <a:t>konstruktöre</a:t>
            </a:r>
            <a:r>
              <a:rPr lang="tr-TR" sz="2000" dirty="0"/>
              <a:t> gönderilir. </a:t>
            </a:r>
            <a:r>
              <a:rPr lang="tr-TR" sz="2000" dirty="0" err="1"/>
              <a:t>Konstruktör</a:t>
            </a:r>
            <a:r>
              <a:rPr lang="tr-TR" sz="2000" dirty="0"/>
              <a:t> bu değerleri kullanarak, nesneyi üretir. Her sınıf içinde, nesne üretmek için bir </a:t>
            </a:r>
            <a:r>
              <a:rPr lang="tr-TR" sz="2000" dirty="0" err="1"/>
              <a:t>konstruktör</a:t>
            </a:r>
            <a:r>
              <a:rPr lang="tr-TR" sz="2000" dirty="0"/>
              <a:t> </a:t>
            </a:r>
            <a:r>
              <a:rPr lang="tr-TR" sz="2000" dirty="0" err="1"/>
              <a:t>vardir</a:t>
            </a:r>
            <a:r>
              <a:rPr lang="tr-TR" sz="2000" dirty="0"/>
              <a:t>.</a:t>
            </a:r>
          </a:p>
          <a:p>
            <a:pPr marL="342900" indent="-342900" algn="just" eaLnBrk="0" hangingPunct="0">
              <a:buFont typeface="Arial" panose="020B0604020202020204" pitchFamily="34" charset="0"/>
              <a:buChar char="•"/>
            </a:pPr>
            <a:endParaRPr lang="en-US" sz="2000" b="1" dirty="0">
              <a:solidFill>
                <a:srgbClr val="FF0000"/>
              </a:solidFill>
            </a:endParaRPr>
          </a:p>
        </p:txBody>
      </p:sp>
      <p:sp>
        <p:nvSpPr>
          <p:cNvPr id="5" name="Title 1"/>
          <p:cNvSpPr>
            <a:spLocks noGrp="1"/>
          </p:cNvSpPr>
          <p:nvPr>
            <p:ph type="title"/>
          </p:nvPr>
        </p:nvSpPr>
        <p:spPr>
          <a:xfrm>
            <a:off x="609600" y="118110"/>
            <a:ext cx="8153400" cy="1005840"/>
          </a:xfrm>
        </p:spPr>
        <p:txBody>
          <a:bodyPr>
            <a:noAutofit/>
          </a:bodyPr>
          <a:lstStyle/>
          <a:p>
            <a:pPr eaLnBrk="0" hangingPunct="0"/>
            <a:r>
              <a:rPr lang="tr-TR" sz="3600" dirty="0"/>
              <a:t>Nesne Yönelimli Programlama Terimleri</a:t>
            </a:r>
            <a:endParaRPr lang="en-US" sz="3600" dirty="0"/>
          </a:p>
        </p:txBody>
      </p:sp>
    </p:spTree>
    <p:extLst>
      <p:ext uri="{BB962C8B-B14F-4D97-AF65-F5344CB8AC3E}">
        <p14:creationId xmlns:p14="http://schemas.microsoft.com/office/powerpoint/2010/main" val="27642642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eniş Ekran Sunu">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WidescreenPresentation</Template>
  <TotalTime>0</TotalTime>
  <Words>1380</Words>
  <Application>Microsoft Office PowerPoint</Application>
  <PresentationFormat>Ekran Gösterisi (16:9)</PresentationFormat>
  <Paragraphs>100</Paragraphs>
  <Slides>24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Wingdings</vt:lpstr>
      <vt:lpstr>Wingdings 2</vt:lpstr>
      <vt:lpstr>Geniş Ekran Sunu</vt:lpstr>
      <vt:lpstr>PHP FRAMEWORKLERİN KARŞILAŞTIRILMASI</vt:lpstr>
      <vt:lpstr>İçerik</vt:lpstr>
      <vt:lpstr>Nesne Yönelimli Programlama Nedir?</vt:lpstr>
      <vt:lpstr>Nesne Yönelimli Programlama Nedir?</vt:lpstr>
      <vt:lpstr>Nesne Yönelimli Programlama Terimleri</vt:lpstr>
      <vt:lpstr>Nesne Yönelimli Programlama Terimleri</vt:lpstr>
      <vt:lpstr>Nesne Yönelimli Programlama Terimleri</vt:lpstr>
      <vt:lpstr>Nesne Yönelimli Programlama Terimleri</vt:lpstr>
      <vt:lpstr>Nesne Yönelimli Programlama Terimleri</vt:lpstr>
      <vt:lpstr>Nesne Yönelimli Programlama Terimleri</vt:lpstr>
      <vt:lpstr>Nesne Yönelimli Programlama Terimleri</vt:lpstr>
      <vt:lpstr>Nesne Yönelimli Programlama Terimleri</vt:lpstr>
      <vt:lpstr>Nesne Yönelimli Programlamanın Yararları</vt:lpstr>
      <vt:lpstr>Framework Nedir?</vt:lpstr>
      <vt:lpstr>MVC Nedir?</vt:lpstr>
      <vt:lpstr>MVC Nedir?</vt:lpstr>
      <vt:lpstr>MVC Avantajları</vt:lpstr>
      <vt:lpstr>Framework Avantajları</vt:lpstr>
      <vt:lpstr>Frameworklerin Karşılaştırılması</vt:lpstr>
      <vt:lpstr>Frameworklerin Karşılaştırılması</vt:lpstr>
      <vt:lpstr>Frameworklerin Karşılaştırılması</vt:lpstr>
      <vt:lpstr>Frameworklerin Karşılaştırılması</vt:lpstr>
      <vt:lpstr>Sonuç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2013-04-27T05:33:45Z</dcterms:created>
  <dcterms:modified xsi:type="dcterms:W3CDTF">2024-05-13T06:42:12Z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1055</vt:i4>
  </property>
  <property fmtid="{D5CDD505-2E9C-101B-9397-08002B2CF9AE}" pid="3" name="_Version">
    <vt:lpwstr>12.0.4518</vt:lpwstr>
  </property>
</Properties>
</file>